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84" r:id="rId3"/>
    <p:sldId id="285" r:id="rId4"/>
    <p:sldId id="257" r:id="rId5"/>
    <p:sldId id="282" r:id="rId6"/>
    <p:sldId id="258" r:id="rId7"/>
    <p:sldId id="259" r:id="rId8"/>
    <p:sldId id="260" r:id="rId9"/>
    <p:sldId id="261" r:id="rId10"/>
    <p:sldId id="264" r:id="rId11"/>
    <p:sldId id="265" r:id="rId12"/>
    <p:sldId id="267" r:id="rId13"/>
    <p:sldId id="268" r:id="rId14"/>
    <p:sldId id="266" r:id="rId15"/>
    <p:sldId id="270" r:id="rId16"/>
    <p:sldId id="271" r:id="rId17"/>
    <p:sldId id="294" r:id="rId18"/>
    <p:sldId id="295" r:id="rId19"/>
    <p:sldId id="276" r:id="rId20"/>
    <p:sldId id="272" r:id="rId21"/>
    <p:sldId id="296" r:id="rId22"/>
    <p:sldId id="283" r:id="rId23"/>
    <p:sldId id="286" r:id="rId24"/>
    <p:sldId id="281" r:id="rId25"/>
    <p:sldId id="274" r:id="rId26"/>
    <p:sldId id="297" r:id="rId27"/>
    <p:sldId id="298" r:id="rId28"/>
    <p:sldId id="302" r:id="rId29"/>
    <p:sldId id="299" r:id="rId30"/>
    <p:sldId id="300" r:id="rId31"/>
    <p:sldId id="301" r:id="rId32"/>
    <p:sldId id="306" r:id="rId33"/>
    <p:sldId id="303" r:id="rId34"/>
    <p:sldId id="304" r:id="rId35"/>
    <p:sldId id="305" r:id="rId36"/>
    <p:sldId id="307"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08" r:id="rId53"/>
    <p:sldId id="309" r:id="rId54"/>
    <p:sldId id="310" r:id="rId55"/>
    <p:sldId id="311" r:id="rId5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682"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DA22B8F-4EB3-41B8-BB9D-F0B9BD931655}" type="datetimeFigureOut">
              <a:rPr lang="en-US" smtClean="0"/>
              <a:t>26-Dec-23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B6A16A3-B3FF-4288-94C9-493E94D4BE15}" type="slidenum">
              <a:rPr lang="en-US" smtClean="0"/>
              <a:t>‹#›</a:t>
            </a:fld>
            <a:endParaRPr lang="en-US"/>
          </a:p>
        </p:txBody>
      </p:sp>
    </p:spTree>
    <p:extLst>
      <p:ext uri="{BB962C8B-B14F-4D97-AF65-F5344CB8AC3E}">
        <p14:creationId xmlns:p14="http://schemas.microsoft.com/office/powerpoint/2010/main" val="348978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77CD283-E9F6-441B-A166-F310EEE3ED7F}" type="slidenum">
              <a:rPr lang="en-US" smtClean="0"/>
              <a:pPr/>
              <a:t>24</a:t>
            </a:fld>
            <a:endParaRPr lang="en-US"/>
          </a:p>
        </p:txBody>
      </p:sp>
    </p:spTree>
    <p:extLst>
      <p:ext uri="{BB962C8B-B14F-4D97-AF65-F5344CB8AC3E}">
        <p14:creationId xmlns:p14="http://schemas.microsoft.com/office/powerpoint/2010/main" val="4061014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26-Dec-23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Book Antiqua"/>
                <a:cs typeface="Book Antiqu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26-Dec-23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Book Antiqua"/>
                <a:cs typeface="Book Antiqu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26-Dec-23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Book Antiqua"/>
                <a:cs typeface="Book Antiqu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26-Dec-23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26-Dec-23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66166" y="940765"/>
            <a:ext cx="11459667" cy="391794"/>
          </a:xfrm>
          <a:prstGeom prst="rect">
            <a:avLst/>
          </a:prstGeom>
        </p:spPr>
        <p:txBody>
          <a:bodyPr wrap="square" lIns="0" tIns="0" rIns="0" bIns="0">
            <a:spAutoFit/>
          </a:bodyPr>
          <a:lstStyle>
            <a:lvl1pPr>
              <a:defRPr sz="2400" b="0" i="0">
                <a:solidFill>
                  <a:schemeClr val="tx1"/>
                </a:solidFill>
                <a:latin typeface="Book Antiqua"/>
                <a:cs typeface="Book Antiqua"/>
              </a:defRPr>
            </a:lvl1pPr>
          </a:lstStyle>
          <a:p>
            <a:endParaRPr/>
          </a:p>
        </p:txBody>
      </p:sp>
      <p:sp>
        <p:nvSpPr>
          <p:cNvPr id="3" name="Holder 3"/>
          <p:cNvSpPr>
            <a:spLocks noGrp="1"/>
          </p:cNvSpPr>
          <p:nvPr>
            <p:ph type="body" idx="1"/>
          </p:nvPr>
        </p:nvSpPr>
        <p:spPr>
          <a:xfrm>
            <a:off x="351231" y="1517650"/>
            <a:ext cx="11489537" cy="39008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26-Dec-23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ww.explainthatstuff.com/electricity.html" TargetMode="External"/><Relationship Id="rId2" Type="http://schemas.openxmlformats.org/officeDocument/2006/relationships/image" Target="../media/image41.gi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5.xml"/><Relationship Id="rId5" Type="http://schemas.openxmlformats.org/officeDocument/2006/relationships/image" Target="../media/image46.jpeg"/><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5.xml"/><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0636" y="913003"/>
            <a:ext cx="9720580" cy="1031240"/>
          </a:xfrm>
          <a:prstGeom prst="rect">
            <a:avLst/>
          </a:prstGeom>
        </p:spPr>
        <p:txBody>
          <a:bodyPr vert="horz" wrap="square" lIns="0" tIns="12700" rIns="0" bIns="0" rtlCol="0">
            <a:spAutoFit/>
          </a:bodyPr>
          <a:lstStyle/>
          <a:p>
            <a:pPr marL="12700">
              <a:lnSpc>
                <a:spcPct val="100000"/>
              </a:lnSpc>
              <a:spcBef>
                <a:spcPts val="100"/>
              </a:spcBef>
              <a:tabLst>
                <a:tab pos="1306195" algn="l"/>
                <a:tab pos="9707245" algn="l"/>
              </a:tabLst>
            </a:pPr>
            <a:r>
              <a:rPr sz="6600" u="heavy" dirty="0">
                <a:uFill>
                  <a:solidFill>
                    <a:srgbClr val="4471C4"/>
                  </a:solidFill>
                </a:uFill>
              </a:rPr>
              <a:t> 	LIQUID</a:t>
            </a:r>
            <a:r>
              <a:rPr sz="6600" u="heavy" spc="-100" dirty="0">
                <a:uFill>
                  <a:solidFill>
                    <a:srgbClr val="4471C4"/>
                  </a:solidFill>
                </a:uFill>
              </a:rPr>
              <a:t> </a:t>
            </a:r>
            <a:r>
              <a:rPr sz="6600" u="heavy" dirty="0" smtClean="0">
                <a:uFill>
                  <a:solidFill>
                    <a:srgbClr val="4471C4"/>
                  </a:solidFill>
                </a:uFill>
              </a:rPr>
              <a:t>CRYSTAL</a:t>
            </a:r>
            <a:r>
              <a:rPr lang="en-GB" sz="6600" u="heavy" dirty="0">
                <a:uFill>
                  <a:solidFill>
                    <a:srgbClr val="4471C4"/>
                  </a:solidFill>
                </a:uFill>
              </a:rPr>
              <a:t>S</a:t>
            </a:r>
            <a:r>
              <a:rPr sz="6600" u="heavy" dirty="0">
                <a:uFill>
                  <a:solidFill>
                    <a:srgbClr val="4471C4"/>
                  </a:solidFill>
                </a:uFill>
              </a:rPr>
              <a:t>	</a:t>
            </a:r>
            <a:endParaRPr sz="6600" dirty="0"/>
          </a:p>
        </p:txBody>
      </p:sp>
      <p:sp>
        <p:nvSpPr>
          <p:cNvPr id="3" name="TextBox 2"/>
          <p:cNvSpPr txBox="1"/>
          <p:nvPr/>
        </p:nvSpPr>
        <p:spPr>
          <a:xfrm>
            <a:off x="914400" y="2209800"/>
            <a:ext cx="8077200" cy="3261214"/>
          </a:xfrm>
          <a:prstGeom prst="rect">
            <a:avLst/>
          </a:prstGeom>
          <a:noFill/>
        </p:spPr>
        <p:txBody>
          <a:bodyPr wrap="square" rtlCol="0">
            <a:spAutoFit/>
          </a:bodyPr>
          <a:lstStyle/>
          <a:p>
            <a:pPr marL="342900" indent="-342900">
              <a:lnSpc>
                <a:spcPct val="200000"/>
              </a:lnSpc>
              <a:buAutoNum type="arabicPeriod"/>
            </a:pPr>
            <a:r>
              <a:rPr lang="en-GB" sz="3600" dirty="0" smtClean="0">
                <a:solidFill>
                  <a:srgbClr val="00B0F0"/>
                </a:solidFill>
              </a:rPr>
              <a:t>Introduction</a:t>
            </a:r>
          </a:p>
          <a:p>
            <a:pPr marL="342900" indent="-342900">
              <a:lnSpc>
                <a:spcPct val="200000"/>
              </a:lnSpc>
              <a:buAutoNum type="arabicPeriod"/>
            </a:pPr>
            <a:r>
              <a:rPr lang="en-GB" sz="3600" dirty="0" smtClean="0">
                <a:solidFill>
                  <a:srgbClr val="00B0F0"/>
                </a:solidFill>
              </a:rPr>
              <a:t>Classification</a:t>
            </a:r>
          </a:p>
          <a:p>
            <a:pPr marL="342900" indent="-342900">
              <a:lnSpc>
                <a:spcPct val="200000"/>
              </a:lnSpc>
              <a:buAutoNum type="arabicPeriod"/>
            </a:pPr>
            <a:r>
              <a:rPr lang="en-GB" sz="3600" dirty="0" smtClean="0">
                <a:solidFill>
                  <a:srgbClr val="00B0F0"/>
                </a:solidFill>
              </a:rPr>
              <a:t>Applications</a:t>
            </a:r>
            <a:endParaRPr lang="en-US" sz="3600" dirty="0">
              <a:solidFill>
                <a:srgbClr val="00B0F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4232" y="903173"/>
            <a:ext cx="9032368" cy="751488"/>
          </a:xfrm>
          <a:prstGeom prst="rect">
            <a:avLst/>
          </a:prstGeom>
        </p:spPr>
        <p:txBody>
          <a:bodyPr vert="horz" wrap="square" lIns="0" tIns="12700" rIns="0" bIns="0" rtlCol="0">
            <a:spAutoFit/>
          </a:bodyPr>
          <a:lstStyle/>
          <a:p>
            <a:pPr marL="12700">
              <a:lnSpc>
                <a:spcPct val="100000"/>
              </a:lnSpc>
              <a:spcBef>
                <a:spcPts val="100"/>
              </a:spcBef>
            </a:pPr>
            <a:r>
              <a:rPr lang="en-GB" sz="4800" spc="-5" dirty="0" smtClean="0">
                <a:solidFill>
                  <a:srgbClr val="C00000"/>
                </a:solidFill>
              </a:rPr>
              <a:t>Classification</a:t>
            </a:r>
            <a:r>
              <a:rPr sz="4800" spc="-5" dirty="0" smtClean="0">
                <a:solidFill>
                  <a:srgbClr val="C00000"/>
                </a:solidFill>
              </a:rPr>
              <a:t> </a:t>
            </a:r>
            <a:r>
              <a:rPr sz="4800" dirty="0">
                <a:solidFill>
                  <a:srgbClr val="C00000"/>
                </a:solidFill>
              </a:rPr>
              <a:t>of </a:t>
            </a:r>
            <a:r>
              <a:rPr sz="4800" spc="-5" dirty="0">
                <a:solidFill>
                  <a:srgbClr val="C00000"/>
                </a:solidFill>
              </a:rPr>
              <a:t>Liquid</a:t>
            </a:r>
            <a:r>
              <a:rPr sz="4800" spc="-20" dirty="0">
                <a:solidFill>
                  <a:srgbClr val="C00000"/>
                </a:solidFill>
              </a:rPr>
              <a:t> </a:t>
            </a:r>
            <a:r>
              <a:rPr sz="4800" dirty="0">
                <a:solidFill>
                  <a:srgbClr val="C00000"/>
                </a:solidFill>
              </a:rPr>
              <a:t>Crystals</a:t>
            </a:r>
            <a:endParaRPr sz="4800" dirty="0"/>
          </a:p>
        </p:txBody>
      </p:sp>
      <p:sp>
        <p:nvSpPr>
          <p:cNvPr id="6" name="object 5"/>
          <p:cNvSpPr txBox="1"/>
          <p:nvPr/>
        </p:nvSpPr>
        <p:spPr>
          <a:xfrm>
            <a:off x="914400" y="1752600"/>
            <a:ext cx="10515600" cy="4244111"/>
          </a:xfrm>
          <a:prstGeom prst="rect">
            <a:avLst/>
          </a:prstGeom>
          <a:ln>
            <a:solidFill>
              <a:srgbClr val="0070C0"/>
            </a:solidFill>
          </a:ln>
        </p:spPr>
        <p:txBody>
          <a:bodyPr vert="horz" wrap="square" lIns="0" tIns="222885" rIns="0" bIns="0" rtlCol="0">
            <a:spAutoFit/>
          </a:bodyPr>
          <a:lstStyle/>
          <a:p>
            <a:pPr marL="12700">
              <a:lnSpc>
                <a:spcPct val="100000"/>
              </a:lnSpc>
              <a:spcBef>
                <a:spcPts val="1755"/>
              </a:spcBef>
            </a:pPr>
            <a:r>
              <a:rPr sz="2400" b="1" spc="-5" dirty="0">
                <a:solidFill>
                  <a:srgbClr val="00B0F0"/>
                </a:solidFill>
                <a:latin typeface="Times New Roman"/>
                <a:cs typeface="Times New Roman"/>
              </a:rPr>
              <a:t>Thermotropic Liquid</a:t>
            </a:r>
            <a:r>
              <a:rPr sz="2400" b="1" spc="-10" dirty="0">
                <a:solidFill>
                  <a:srgbClr val="00B0F0"/>
                </a:solidFill>
                <a:latin typeface="Times New Roman"/>
                <a:cs typeface="Times New Roman"/>
              </a:rPr>
              <a:t> </a:t>
            </a:r>
            <a:r>
              <a:rPr sz="2400" b="1" dirty="0">
                <a:solidFill>
                  <a:srgbClr val="00B0F0"/>
                </a:solidFill>
                <a:latin typeface="Times New Roman"/>
                <a:cs typeface="Times New Roman"/>
              </a:rPr>
              <a:t>Crystal</a:t>
            </a:r>
            <a:endParaRPr sz="2400" dirty="0">
              <a:solidFill>
                <a:srgbClr val="00B0F0"/>
              </a:solidFill>
              <a:latin typeface="Times New Roman"/>
              <a:cs typeface="Times New Roman"/>
            </a:endParaRPr>
          </a:p>
          <a:p>
            <a:pPr marL="417830" indent="-229235">
              <a:lnSpc>
                <a:spcPct val="100000"/>
              </a:lnSpc>
              <a:spcBef>
                <a:spcPts val="1655"/>
              </a:spcBef>
              <a:buChar char="•"/>
              <a:tabLst>
                <a:tab pos="418465" algn="l"/>
              </a:tabLst>
            </a:pPr>
            <a:r>
              <a:rPr sz="2400" spc="-5" dirty="0">
                <a:latin typeface="Times New Roman"/>
                <a:cs typeface="Times New Roman"/>
              </a:rPr>
              <a:t>Phase forms as </a:t>
            </a:r>
            <a:r>
              <a:rPr sz="2400" dirty="0">
                <a:latin typeface="Times New Roman"/>
                <a:cs typeface="Times New Roman"/>
              </a:rPr>
              <a:t>a function of</a:t>
            </a:r>
            <a:r>
              <a:rPr sz="2400" spc="10" dirty="0">
                <a:latin typeface="Times New Roman"/>
                <a:cs typeface="Times New Roman"/>
              </a:rPr>
              <a:t> </a:t>
            </a:r>
            <a:r>
              <a:rPr sz="2400" spc="-5" dirty="0">
                <a:latin typeface="Times New Roman"/>
                <a:cs typeface="Times New Roman"/>
              </a:rPr>
              <a:t>temperature</a:t>
            </a:r>
            <a:endParaRPr sz="2400" dirty="0">
              <a:latin typeface="Times New Roman"/>
              <a:cs typeface="Times New Roman"/>
            </a:endParaRPr>
          </a:p>
          <a:p>
            <a:pPr>
              <a:lnSpc>
                <a:spcPct val="100000"/>
              </a:lnSpc>
              <a:spcBef>
                <a:spcPts val="10"/>
              </a:spcBef>
              <a:buFont typeface="Times New Roman"/>
              <a:buChar char="•"/>
            </a:pPr>
            <a:endParaRPr sz="3650" dirty="0">
              <a:latin typeface="Times New Roman"/>
              <a:cs typeface="Times New Roman"/>
            </a:endParaRPr>
          </a:p>
          <a:p>
            <a:pPr marL="12700">
              <a:lnSpc>
                <a:spcPct val="100000"/>
              </a:lnSpc>
              <a:spcBef>
                <a:spcPts val="5"/>
              </a:spcBef>
            </a:pPr>
            <a:r>
              <a:rPr sz="2400" b="1" spc="-25" dirty="0">
                <a:solidFill>
                  <a:srgbClr val="00B0F0"/>
                </a:solidFill>
                <a:latin typeface="Times New Roman"/>
                <a:cs typeface="Times New Roman"/>
              </a:rPr>
              <a:t>Lyotropic </a:t>
            </a:r>
            <a:r>
              <a:rPr sz="2400" b="1" spc="-5" dirty="0">
                <a:solidFill>
                  <a:srgbClr val="00B0F0"/>
                </a:solidFill>
                <a:latin typeface="Times New Roman"/>
                <a:cs typeface="Times New Roman"/>
              </a:rPr>
              <a:t>Liquid</a:t>
            </a:r>
            <a:r>
              <a:rPr sz="2400" b="1" spc="30" dirty="0">
                <a:solidFill>
                  <a:srgbClr val="00B0F0"/>
                </a:solidFill>
                <a:latin typeface="Times New Roman"/>
                <a:cs typeface="Times New Roman"/>
              </a:rPr>
              <a:t> </a:t>
            </a:r>
            <a:r>
              <a:rPr sz="2400" b="1" spc="-5" dirty="0">
                <a:solidFill>
                  <a:srgbClr val="00B0F0"/>
                </a:solidFill>
                <a:latin typeface="Times New Roman"/>
                <a:cs typeface="Times New Roman"/>
              </a:rPr>
              <a:t>Crystal</a:t>
            </a:r>
            <a:endParaRPr sz="2400" dirty="0">
              <a:solidFill>
                <a:srgbClr val="00B0F0"/>
              </a:solidFill>
              <a:latin typeface="Times New Roman"/>
              <a:cs typeface="Times New Roman"/>
            </a:endParaRPr>
          </a:p>
          <a:p>
            <a:pPr marL="417830" indent="-229235">
              <a:lnSpc>
                <a:spcPct val="100000"/>
              </a:lnSpc>
              <a:spcBef>
                <a:spcPts val="1700"/>
              </a:spcBef>
              <a:buChar char="•"/>
              <a:tabLst>
                <a:tab pos="418465" algn="l"/>
              </a:tabLst>
            </a:pPr>
            <a:r>
              <a:rPr sz="2400" spc="-5" dirty="0">
                <a:latin typeface="Times New Roman"/>
                <a:cs typeface="Times New Roman"/>
              </a:rPr>
              <a:t>Phase forms as </a:t>
            </a:r>
            <a:r>
              <a:rPr sz="2400" dirty="0">
                <a:latin typeface="Times New Roman"/>
                <a:cs typeface="Times New Roman"/>
              </a:rPr>
              <a:t>a function of concentration </a:t>
            </a:r>
            <a:r>
              <a:rPr lang="en-GB" sz="2400" dirty="0" smtClean="0">
                <a:latin typeface="Times New Roman"/>
                <a:cs typeface="Times New Roman"/>
              </a:rPr>
              <a:t>and temperature</a:t>
            </a:r>
            <a:endParaRPr lang="en-GB" sz="2400" dirty="0">
              <a:latin typeface="Times New Roman"/>
              <a:cs typeface="Times New Roman"/>
            </a:endParaRPr>
          </a:p>
          <a:p>
            <a:pPr>
              <a:lnSpc>
                <a:spcPct val="100000"/>
              </a:lnSpc>
              <a:spcBef>
                <a:spcPts val="1700"/>
              </a:spcBef>
              <a:tabLst>
                <a:tab pos="418465" algn="l"/>
              </a:tabLst>
            </a:pPr>
            <a:r>
              <a:rPr lang="en-GB" sz="2400" b="1" dirty="0" err="1" smtClean="0">
                <a:solidFill>
                  <a:srgbClr val="00B0F0"/>
                </a:solidFill>
                <a:latin typeface="Times New Roman"/>
                <a:cs typeface="Times New Roman"/>
              </a:rPr>
              <a:t>Metallotropic</a:t>
            </a:r>
            <a:r>
              <a:rPr lang="en-GB" sz="2400" b="1" dirty="0" smtClean="0">
                <a:solidFill>
                  <a:srgbClr val="00B0F0"/>
                </a:solidFill>
                <a:latin typeface="Times New Roman"/>
                <a:cs typeface="Times New Roman"/>
              </a:rPr>
              <a:t> Liquid Crystals</a:t>
            </a:r>
          </a:p>
          <a:p>
            <a:pPr marL="342900" indent="-342900">
              <a:lnSpc>
                <a:spcPct val="100000"/>
              </a:lnSpc>
              <a:spcBef>
                <a:spcPts val="1700"/>
              </a:spcBef>
              <a:buFont typeface="Arial" panose="020B0604020202020204" pitchFamily="34" charset="0"/>
              <a:buChar char="•"/>
              <a:tabLst>
                <a:tab pos="418465" algn="l"/>
              </a:tabLst>
            </a:pPr>
            <a:r>
              <a:rPr lang="en-GB" sz="2400" dirty="0" smtClean="0">
                <a:latin typeface="Times New Roman"/>
                <a:cs typeface="Times New Roman"/>
              </a:rPr>
              <a:t>Phase forms as a function of temperature, concentration, organic and </a:t>
            </a:r>
            <a:r>
              <a:rPr lang="en-GB" sz="2400" dirty="0">
                <a:latin typeface="Times New Roman"/>
                <a:cs typeface="Times New Roman"/>
              </a:rPr>
              <a:t>inorganic </a:t>
            </a:r>
            <a:r>
              <a:rPr lang="en-GB" sz="2400" dirty="0" smtClean="0">
                <a:latin typeface="Times New Roman"/>
                <a:cs typeface="Times New Roman"/>
              </a:rPr>
              <a:t>composition ration changes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6433" y="254330"/>
            <a:ext cx="6078220" cy="574675"/>
          </a:xfrm>
          <a:prstGeom prst="rect">
            <a:avLst/>
          </a:prstGeom>
        </p:spPr>
        <p:txBody>
          <a:bodyPr vert="horz" wrap="square" lIns="0" tIns="12700" rIns="0" bIns="0" rtlCol="0">
            <a:spAutoFit/>
          </a:bodyPr>
          <a:lstStyle/>
          <a:p>
            <a:pPr marL="12700">
              <a:lnSpc>
                <a:spcPct val="100000"/>
              </a:lnSpc>
              <a:spcBef>
                <a:spcPts val="100"/>
              </a:spcBef>
              <a:tabLst>
                <a:tab pos="527685" algn="l"/>
              </a:tabLst>
            </a:pPr>
            <a:r>
              <a:rPr sz="3200" dirty="0">
                <a:solidFill>
                  <a:srgbClr val="C00000"/>
                </a:solidFill>
              </a:rPr>
              <a:t>1.	Thermotropic </a:t>
            </a:r>
            <a:r>
              <a:rPr sz="3600" dirty="0">
                <a:solidFill>
                  <a:srgbClr val="C00000"/>
                </a:solidFill>
              </a:rPr>
              <a:t>Liquid</a:t>
            </a:r>
            <a:r>
              <a:rPr sz="3600" spc="50" dirty="0">
                <a:solidFill>
                  <a:srgbClr val="C00000"/>
                </a:solidFill>
              </a:rPr>
              <a:t> </a:t>
            </a:r>
            <a:r>
              <a:rPr sz="3600" dirty="0">
                <a:solidFill>
                  <a:srgbClr val="C00000"/>
                </a:solidFill>
              </a:rPr>
              <a:t>Crystal</a:t>
            </a:r>
            <a:endParaRPr sz="3600"/>
          </a:p>
        </p:txBody>
      </p:sp>
      <p:sp>
        <p:nvSpPr>
          <p:cNvPr id="3" name="object 3"/>
          <p:cNvSpPr/>
          <p:nvPr/>
        </p:nvSpPr>
        <p:spPr>
          <a:xfrm>
            <a:off x="6850107" y="1927958"/>
            <a:ext cx="4763938" cy="332528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664452" y="1748027"/>
            <a:ext cx="5410200" cy="3651885"/>
          </a:xfrm>
          <a:custGeom>
            <a:avLst/>
            <a:gdLst/>
            <a:ahLst/>
            <a:cxnLst/>
            <a:rect l="l" t="t" r="r" b="b"/>
            <a:pathLst>
              <a:path w="5410200" h="3651885">
                <a:moveTo>
                  <a:pt x="0" y="3651504"/>
                </a:moveTo>
                <a:lnTo>
                  <a:pt x="5410200" y="3651504"/>
                </a:lnTo>
                <a:lnTo>
                  <a:pt x="5410200" y="0"/>
                </a:lnTo>
                <a:lnTo>
                  <a:pt x="0" y="0"/>
                </a:lnTo>
                <a:lnTo>
                  <a:pt x="0" y="3651504"/>
                </a:lnTo>
                <a:close/>
              </a:path>
            </a:pathLst>
          </a:custGeom>
          <a:ln w="12191">
            <a:solidFill>
              <a:srgbClr val="000000"/>
            </a:solidFill>
          </a:ln>
        </p:spPr>
        <p:txBody>
          <a:bodyPr wrap="square" lIns="0" tIns="0" rIns="0" bIns="0" rtlCol="0"/>
          <a:lstStyle/>
          <a:p>
            <a:endParaRPr/>
          </a:p>
        </p:txBody>
      </p:sp>
      <p:sp>
        <p:nvSpPr>
          <p:cNvPr id="5" name="object 5"/>
          <p:cNvSpPr txBox="1"/>
          <p:nvPr/>
        </p:nvSpPr>
        <p:spPr>
          <a:xfrm>
            <a:off x="296367" y="1423161"/>
            <a:ext cx="6011545" cy="4760278"/>
          </a:xfrm>
          <a:prstGeom prst="rect">
            <a:avLst/>
          </a:prstGeom>
        </p:spPr>
        <p:txBody>
          <a:bodyPr vert="horz" wrap="square" lIns="0" tIns="12700" rIns="0" bIns="0" rtlCol="0">
            <a:spAutoFit/>
          </a:bodyPr>
          <a:lstStyle/>
          <a:p>
            <a:pPr marL="355600" indent="-343535">
              <a:lnSpc>
                <a:spcPct val="100000"/>
              </a:lnSpc>
              <a:spcBef>
                <a:spcPts val="100"/>
              </a:spcBef>
              <a:buFont typeface="Wingdings"/>
              <a:buChar char=""/>
              <a:tabLst>
                <a:tab pos="356235" algn="l"/>
              </a:tabLst>
            </a:pPr>
            <a:r>
              <a:rPr sz="2400" spc="-5" dirty="0">
                <a:latin typeface="Times New Roman"/>
                <a:cs typeface="Times New Roman"/>
              </a:rPr>
              <a:t>Most </a:t>
            </a:r>
            <a:r>
              <a:rPr sz="2400" dirty="0">
                <a:latin typeface="Times New Roman"/>
                <a:cs typeface="Times New Roman"/>
              </a:rPr>
              <a:t>extensively used</a:t>
            </a:r>
            <a:r>
              <a:rPr sz="2400" spc="-30" dirty="0">
                <a:latin typeface="Times New Roman"/>
                <a:cs typeface="Times New Roman"/>
              </a:rPr>
              <a:t> </a:t>
            </a:r>
            <a:r>
              <a:rPr sz="2400" dirty="0">
                <a:latin typeface="Times New Roman"/>
                <a:cs typeface="Times New Roman"/>
              </a:rPr>
              <a:t>LC</a:t>
            </a:r>
          </a:p>
          <a:p>
            <a:pPr>
              <a:lnSpc>
                <a:spcPct val="100000"/>
              </a:lnSpc>
              <a:spcBef>
                <a:spcPts val="20"/>
              </a:spcBef>
              <a:buFont typeface="Wingdings"/>
              <a:buChar char=""/>
            </a:pPr>
            <a:endParaRPr sz="2500" dirty="0">
              <a:latin typeface="Times New Roman"/>
              <a:cs typeface="Times New Roman"/>
            </a:endParaRPr>
          </a:p>
          <a:p>
            <a:pPr marL="127635" indent="-115570">
              <a:lnSpc>
                <a:spcPct val="100000"/>
              </a:lnSpc>
              <a:buFont typeface="Wingdings"/>
              <a:buChar char=""/>
              <a:tabLst>
                <a:tab pos="299720" algn="l"/>
              </a:tabLst>
            </a:pPr>
            <a:r>
              <a:rPr sz="2400" dirty="0">
                <a:latin typeface="Times New Roman"/>
                <a:cs typeface="Times New Roman"/>
              </a:rPr>
              <a:t>The phase changes with change in</a:t>
            </a:r>
            <a:r>
              <a:rPr sz="2400" spc="-114" dirty="0">
                <a:latin typeface="Times New Roman"/>
                <a:cs typeface="Times New Roman"/>
              </a:rPr>
              <a:t> </a:t>
            </a:r>
            <a:r>
              <a:rPr sz="2400" spc="-5" dirty="0">
                <a:latin typeface="Times New Roman"/>
                <a:cs typeface="Times New Roman"/>
              </a:rPr>
              <a:t>temperature</a:t>
            </a:r>
            <a:endParaRPr sz="2400" dirty="0">
              <a:latin typeface="Times New Roman"/>
              <a:cs typeface="Times New Roman"/>
            </a:endParaRPr>
          </a:p>
          <a:p>
            <a:pPr>
              <a:lnSpc>
                <a:spcPct val="100000"/>
              </a:lnSpc>
              <a:spcBef>
                <a:spcPts val="15"/>
              </a:spcBef>
              <a:buFont typeface="Wingdings"/>
              <a:buChar char=""/>
            </a:pPr>
            <a:endParaRPr sz="2350" dirty="0">
              <a:latin typeface="Times New Roman"/>
              <a:cs typeface="Times New Roman"/>
            </a:endParaRPr>
          </a:p>
          <a:p>
            <a:pPr marL="127635" marR="65405">
              <a:lnSpc>
                <a:spcPct val="100000"/>
              </a:lnSpc>
            </a:pPr>
            <a:r>
              <a:rPr sz="2400" spc="-5" dirty="0">
                <a:latin typeface="Times New Roman"/>
                <a:cs typeface="Times New Roman"/>
              </a:rPr>
              <a:t>Based on the degree of alignment, thermotropic  </a:t>
            </a:r>
            <a:r>
              <a:rPr sz="2400" dirty="0">
                <a:latin typeface="Times New Roman"/>
                <a:cs typeface="Times New Roman"/>
              </a:rPr>
              <a:t>LC can be sub divided into three </a:t>
            </a:r>
            <a:r>
              <a:rPr sz="2400" spc="-5" dirty="0">
                <a:latin typeface="Times New Roman"/>
                <a:cs typeface="Times New Roman"/>
              </a:rPr>
              <a:t>following  </a:t>
            </a:r>
            <a:r>
              <a:rPr sz="2400" dirty="0">
                <a:latin typeface="Times New Roman"/>
                <a:cs typeface="Times New Roman"/>
              </a:rPr>
              <a:t>categories</a:t>
            </a:r>
          </a:p>
          <a:p>
            <a:pPr>
              <a:lnSpc>
                <a:spcPct val="100000"/>
              </a:lnSpc>
              <a:spcBef>
                <a:spcPts val="10"/>
              </a:spcBef>
            </a:pPr>
            <a:endParaRPr sz="2550" dirty="0">
              <a:latin typeface="Times New Roman"/>
              <a:cs typeface="Times New Roman"/>
            </a:endParaRPr>
          </a:p>
          <a:p>
            <a:pPr marL="2708275" lvl="1" indent="-457834">
              <a:spcBef>
                <a:spcPts val="5"/>
              </a:spcBef>
              <a:buFontTx/>
              <a:buAutoNum type="arabicPeriod"/>
              <a:tabLst>
                <a:tab pos="2707640" algn="l"/>
                <a:tab pos="2708910" algn="l"/>
              </a:tabLst>
            </a:pPr>
            <a:r>
              <a:rPr lang="en-US" sz="2400" spc="-5" dirty="0" err="1">
                <a:latin typeface="Times New Roman"/>
                <a:cs typeface="Times New Roman"/>
              </a:rPr>
              <a:t>Nematic</a:t>
            </a:r>
            <a:r>
              <a:rPr lang="en-US" sz="2400" spc="-10" dirty="0">
                <a:latin typeface="Times New Roman"/>
                <a:cs typeface="Times New Roman"/>
              </a:rPr>
              <a:t> </a:t>
            </a:r>
            <a:r>
              <a:rPr lang="en-US" sz="2400" dirty="0">
                <a:latin typeface="Times New Roman"/>
                <a:cs typeface="Times New Roman"/>
              </a:rPr>
              <a:t>phase</a:t>
            </a:r>
          </a:p>
          <a:p>
            <a:pPr marL="2708275" lvl="1" indent="-457834">
              <a:spcBef>
                <a:spcPts val="5"/>
              </a:spcBef>
              <a:buFontTx/>
              <a:buAutoNum type="arabicPeriod"/>
              <a:tabLst>
                <a:tab pos="2707640" algn="l"/>
                <a:tab pos="2708910" algn="l"/>
              </a:tabLst>
            </a:pPr>
            <a:r>
              <a:rPr lang="en-US" sz="2400" dirty="0">
                <a:latin typeface="Times New Roman"/>
                <a:cs typeface="Times New Roman"/>
              </a:rPr>
              <a:t>Cholesteric</a:t>
            </a:r>
            <a:r>
              <a:rPr lang="en-US" sz="2400" spc="-60" dirty="0">
                <a:latin typeface="Times New Roman"/>
                <a:cs typeface="Times New Roman"/>
              </a:rPr>
              <a:t> </a:t>
            </a:r>
            <a:r>
              <a:rPr lang="en-US" sz="2400" dirty="0">
                <a:latin typeface="Times New Roman"/>
                <a:cs typeface="Times New Roman"/>
              </a:rPr>
              <a:t>phase</a:t>
            </a:r>
          </a:p>
          <a:p>
            <a:pPr marL="2708275" lvl="1" indent="-457834">
              <a:lnSpc>
                <a:spcPct val="100000"/>
              </a:lnSpc>
              <a:spcBef>
                <a:spcPts val="5"/>
              </a:spcBef>
              <a:buAutoNum type="arabicPeriod"/>
              <a:tabLst>
                <a:tab pos="2707640" algn="l"/>
                <a:tab pos="2708910" algn="l"/>
              </a:tabLst>
            </a:pPr>
            <a:r>
              <a:rPr sz="2400" spc="-5" dirty="0" err="1" smtClean="0">
                <a:latin typeface="Times New Roman"/>
                <a:cs typeface="Times New Roman"/>
              </a:rPr>
              <a:t>Smectic</a:t>
            </a:r>
            <a:r>
              <a:rPr sz="2400" spc="-20" dirty="0" smtClean="0">
                <a:latin typeface="Times New Roman"/>
                <a:cs typeface="Times New Roman"/>
              </a:rPr>
              <a:t> </a:t>
            </a:r>
            <a:r>
              <a:rPr sz="2400" dirty="0">
                <a:latin typeface="Times New Roman"/>
                <a:cs typeface="Times New Roman"/>
              </a:rPr>
              <a:t>phase</a:t>
            </a:r>
          </a:p>
          <a:p>
            <a:pPr lvl="1">
              <a:lnSpc>
                <a:spcPct val="100000"/>
              </a:lnSpc>
              <a:buFont typeface="Times New Roman"/>
              <a:buAutoNum type="arabicPeriod"/>
            </a:pPr>
            <a:endParaRPr sz="2050" dirty="0">
              <a:latin typeface="Times New Roman"/>
              <a:cs typeface="Times New Roman"/>
            </a:endParaRPr>
          </a:p>
          <a:p>
            <a:pPr lvl="1">
              <a:lnSpc>
                <a:spcPct val="100000"/>
              </a:lnSpc>
              <a:spcBef>
                <a:spcPts val="10"/>
              </a:spcBef>
              <a:buFont typeface="Times New Roman"/>
              <a:buAutoNum type="arabicPeriod"/>
            </a:pPr>
            <a:endParaRPr sz="2200" dirty="0">
              <a:latin typeface="Times New Roman"/>
              <a:cs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5591" y="835215"/>
            <a:ext cx="226631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00AFEF"/>
                </a:solidFill>
                <a:latin typeface="Times New Roman"/>
                <a:cs typeface="Times New Roman"/>
              </a:rPr>
              <a:t>Nematic</a:t>
            </a:r>
            <a:r>
              <a:rPr sz="2800" b="1" spc="-50" dirty="0">
                <a:solidFill>
                  <a:srgbClr val="00AFEF"/>
                </a:solidFill>
                <a:latin typeface="Times New Roman"/>
                <a:cs typeface="Times New Roman"/>
              </a:rPr>
              <a:t> </a:t>
            </a:r>
            <a:r>
              <a:rPr sz="2800" b="1" spc="-5" dirty="0">
                <a:solidFill>
                  <a:srgbClr val="00AFEF"/>
                </a:solidFill>
                <a:latin typeface="Times New Roman"/>
                <a:cs typeface="Times New Roman"/>
              </a:rPr>
              <a:t>Phase</a:t>
            </a:r>
            <a:endParaRPr sz="2800" dirty="0">
              <a:latin typeface="Times New Roman"/>
              <a:cs typeface="Times New Roman"/>
            </a:endParaRPr>
          </a:p>
        </p:txBody>
      </p:sp>
      <p:sp>
        <p:nvSpPr>
          <p:cNvPr id="3" name="object 3"/>
          <p:cNvSpPr/>
          <p:nvPr/>
        </p:nvSpPr>
        <p:spPr>
          <a:xfrm>
            <a:off x="3581400" y="1437595"/>
            <a:ext cx="558165" cy="635635"/>
          </a:xfrm>
          <a:custGeom>
            <a:avLst/>
            <a:gdLst/>
            <a:ahLst/>
            <a:cxnLst/>
            <a:rect l="l" t="t" r="r" b="b"/>
            <a:pathLst>
              <a:path w="558164" h="635635">
                <a:moveTo>
                  <a:pt x="557784" y="356615"/>
                </a:moveTo>
                <a:lnTo>
                  <a:pt x="0" y="356615"/>
                </a:lnTo>
                <a:lnTo>
                  <a:pt x="278892" y="635508"/>
                </a:lnTo>
                <a:lnTo>
                  <a:pt x="557784" y="356615"/>
                </a:lnTo>
                <a:close/>
              </a:path>
              <a:path w="558164" h="635635">
                <a:moveTo>
                  <a:pt x="418338" y="0"/>
                </a:moveTo>
                <a:lnTo>
                  <a:pt x="139446" y="0"/>
                </a:lnTo>
                <a:lnTo>
                  <a:pt x="139446" y="356615"/>
                </a:lnTo>
                <a:lnTo>
                  <a:pt x="418338" y="356615"/>
                </a:lnTo>
                <a:lnTo>
                  <a:pt x="418338" y="0"/>
                </a:lnTo>
                <a:close/>
              </a:path>
            </a:pathLst>
          </a:custGeom>
          <a:solidFill>
            <a:srgbClr val="EC7C30"/>
          </a:solidFill>
        </p:spPr>
        <p:txBody>
          <a:bodyPr wrap="square" lIns="0" tIns="0" rIns="0" bIns="0" rtlCol="0"/>
          <a:lstStyle/>
          <a:p>
            <a:endParaRPr/>
          </a:p>
        </p:txBody>
      </p:sp>
      <p:sp>
        <p:nvSpPr>
          <p:cNvPr id="4" name="object 4"/>
          <p:cNvSpPr/>
          <p:nvPr/>
        </p:nvSpPr>
        <p:spPr>
          <a:xfrm>
            <a:off x="3581400" y="1424241"/>
            <a:ext cx="558165" cy="635635"/>
          </a:xfrm>
          <a:custGeom>
            <a:avLst/>
            <a:gdLst/>
            <a:ahLst/>
            <a:cxnLst/>
            <a:rect l="l" t="t" r="r" b="b"/>
            <a:pathLst>
              <a:path w="558164" h="635635">
                <a:moveTo>
                  <a:pt x="0" y="356615"/>
                </a:moveTo>
                <a:lnTo>
                  <a:pt x="139446" y="356615"/>
                </a:lnTo>
                <a:lnTo>
                  <a:pt x="139446" y="0"/>
                </a:lnTo>
                <a:lnTo>
                  <a:pt x="418338" y="0"/>
                </a:lnTo>
                <a:lnTo>
                  <a:pt x="418338" y="356615"/>
                </a:lnTo>
                <a:lnTo>
                  <a:pt x="557784" y="356615"/>
                </a:lnTo>
                <a:lnTo>
                  <a:pt x="278892" y="635508"/>
                </a:lnTo>
                <a:lnTo>
                  <a:pt x="0" y="356615"/>
                </a:lnTo>
                <a:close/>
              </a:path>
            </a:pathLst>
          </a:custGeom>
          <a:ln w="12192">
            <a:solidFill>
              <a:srgbClr val="AD5A20"/>
            </a:solidFill>
          </a:ln>
        </p:spPr>
        <p:txBody>
          <a:bodyPr wrap="square" lIns="0" tIns="0" rIns="0" bIns="0" rtlCol="0"/>
          <a:lstStyle/>
          <a:p>
            <a:endParaRPr/>
          </a:p>
        </p:txBody>
      </p:sp>
      <p:sp>
        <p:nvSpPr>
          <p:cNvPr id="5" name="object 5"/>
          <p:cNvSpPr txBox="1"/>
          <p:nvPr/>
        </p:nvSpPr>
        <p:spPr>
          <a:xfrm>
            <a:off x="370437" y="2210136"/>
            <a:ext cx="7892415" cy="3688079"/>
          </a:xfrm>
          <a:prstGeom prst="rect">
            <a:avLst/>
          </a:prstGeom>
        </p:spPr>
        <p:txBody>
          <a:bodyPr vert="horz" wrap="square" lIns="0" tIns="12700" rIns="0" bIns="0" rtlCol="0">
            <a:spAutoFit/>
          </a:bodyPr>
          <a:lstStyle/>
          <a:p>
            <a:pPr marL="355600" marR="71120" indent="-343535">
              <a:lnSpc>
                <a:spcPct val="100000"/>
              </a:lnSpc>
              <a:spcBef>
                <a:spcPts val="100"/>
              </a:spcBef>
              <a:buFont typeface="Wingdings"/>
              <a:buChar char=""/>
              <a:tabLst>
                <a:tab pos="356235" algn="l"/>
              </a:tabLst>
            </a:pPr>
            <a:r>
              <a:rPr sz="2400" dirty="0">
                <a:latin typeface="Times New Roman"/>
                <a:cs typeface="Times New Roman"/>
              </a:rPr>
              <a:t>Molecules </a:t>
            </a:r>
            <a:r>
              <a:rPr sz="2400" spc="-5" dirty="0">
                <a:latin typeface="Times New Roman"/>
                <a:cs typeface="Times New Roman"/>
              </a:rPr>
              <a:t>maintain </a:t>
            </a:r>
            <a:r>
              <a:rPr sz="2400" dirty="0">
                <a:latin typeface="Times New Roman"/>
                <a:cs typeface="Times New Roman"/>
              </a:rPr>
              <a:t>parallel or nearly </a:t>
            </a:r>
            <a:r>
              <a:rPr sz="2400" spc="-5" dirty="0">
                <a:latin typeface="Times New Roman"/>
                <a:cs typeface="Times New Roman"/>
              </a:rPr>
              <a:t>parallel arrangement</a:t>
            </a:r>
            <a:r>
              <a:rPr sz="2400" spc="-150" dirty="0">
                <a:latin typeface="Times New Roman"/>
                <a:cs typeface="Times New Roman"/>
              </a:rPr>
              <a:t> </a:t>
            </a:r>
            <a:r>
              <a:rPr sz="2400" dirty="0">
                <a:latin typeface="Times New Roman"/>
                <a:cs typeface="Times New Roman"/>
              </a:rPr>
              <a:t>to  each other along the</a:t>
            </a:r>
            <a:r>
              <a:rPr sz="2400" spc="-40" dirty="0">
                <a:latin typeface="Times New Roman"/>
                <a:cs typeface="Times New Roman"/>
              </a:rPr>
              <a:t> </a:t>
            </a:r>
            <a:r>
              <a:rPr sz="2400" dirty="0">
                <a:latin typeface="Times New Roman"/>
                <a:cs typeface="Times New Roman"/>
              </a:rPr>
              <a:t>director</a:t>
            </a:r>
          </a:p>
          <a:p>
            <a:pPr marL="299085" indent="-287020">
              <a:lnSpc>
                <a:spcPct val="100000"/>
              </a:lnSpc>
              <a:spcBef>
                <a:spcPts val="2225"/>
              </a:spcBef>
              <a:buFont typeface="Wingdings"/>
              <a:buChar char=""/>
              <a:tabLst>
                <a:tab pos="299720" algn="l"/>
              </a:tabLst>
            </a:pPr>
            <a:r>
              <a:rPr sz="2400" spc="-5" dirty="0">
                <a:latin typeface="Times New Roman"/>
                <a:cs typeface="Times New Roman"/>
              </a:rPr>
              <a:t>All </a:t>
            </a:r>
            <a:r>
              <a:rPr sz="2400" dirty="0">
                <a:latin typeface="Times New Roman"/>
                <a:cs typeface="Times New Roman"/>
              </a:rPr>
              <a:t>the </a:t>
            </a:r>
            <a:r>
              <a:rPr sz="2400" spc="-5" dirty="0">
                <a:latin typeface="Times New Roman"/>
                <a:cs typeface="Times New Roman"/>
              </a:rPr>
              <a:t>molecules </a:t>
            </a:r>
            <a:r>
              <a:rPr sz="2400" dirty="0">
                <a:latin typeface="Times New Roman"/>
                <a:cs typeface="Times New Roman"/>
              </a:rPr>
              <a:t>are not</a:t>
            </a:r>
            <a:r>
              <a:rPr sz="2400" spc="-35" dirty="0">
                <a:latin typeface="Times New Roman"/>
                <a:cs typeface="Times New Roman"/>
              </a:rPr>
              <a:t> </a:t>
            </a:r>
            <a:r>
              <a:rPr sz="2400" spc="-5" dirty="0">
                <a:latin typeface="Times New Roman"/>
                <a:cs typeface="Times New Roman"/>
              </a:rPr>
              <a:t>unidirectional</a:t>
            </a:r>
            <a:endParaRPr sz="2400" dirty="0">
              <a:latin typeface="Times New Roman"/>
              <a:cs typeface="Times New Roman"/>
            </a:endParaRPr>
          </a:p>
          <a:p>
            <a:pPr marL="355600" indent="-343535">
              <a:lnSpc>
                <a:spcPct val="100000"/>
              </a:lnSpc>
              <a:spcBef>
                <a:spcPts val="2340"/>
              </a:spcBef>
              <a:buFont typeface="Wingdings"/>
              <a:buChar char=""/>
              <a:tabLst>
                <a:tab pos="356235" algn="l"/>
              </a:tabLst>
            </a:pPr>
            <a:r>
              <a:rPr sz="2400" dirty="0">
                <a:latin typeface="Times New Roman"/>
                <a:cs typeface="Times New Roman"/>
              </a:rPr>
              <a:t>Molecules have orientation but no long range positional</a:t>
            </a:r>
            <a:r>
              <a:rPr sz="2400" spc="-220" dirty="0">
                <a:latin typeface="Times New Roman"/>
                <a:cs typeface="Times New Roman"/>
              </a:rPr>
              <a:t> </a:t>
            </a:r>
            <a:r>
              <a:rPr sz="2400" dirty="0">
                <a:latin typeface="Times New Roman"/>
                <a:cs typeface="Times New Roman"/>
              </a:rPr>
              <a:t>order</a:t>
            </a:r>
          </a:p>
          <a:p>
            <a:pPr marL="355600" indent="-343535">
              <a:lnSpc>
                <a:spcPct val="100000"/>
              </a:lnSpc>
              <a:spcBef>
                <a:spcPts val="2345"/>
              </a:spcBef>
              <a:buFont typeface="Wingdings"/>
              <a:buChar char=""/>
              <a:tabLst>
                <a:tab pos="356235" algn="l"/>
              </a:tabLst>
            </a:pPr>
            <a:r>
              <a:rPr sz="2400" dirty="0">
                <a:latin typeface="Times New Roman"/>
                <a:cs typeface="Times New Roman"/>
              </a:rPr>
              <a:t>Structure of </a:t>
            </a:r>
            <a:r>
              <a:rPr sz="2400" spc="-5" dirty="0">
                <a:latin typeface="Times New Roman"/>
                <a:cs typeface="Times New Roman"/>
              </a:rPr>
              <a:t>Nematic </a:t>
            </a:r>
            <a:r>
              <a:rPr sz="2400" dirty="0">
                <a:latin typeface="Times New Roman"/>
                <a:cs typeface="Times New Roman"/>
              </a:rPr>
              <a:t>phase can be altered by using</a:t>
            </a:r>
            <a:r>
              <a:rPr sz="2400" spc="-130" dirty="0">
                <a:latin typeface="Times New Roman"/>
                <a:cs typeface="Times New Roman"/>
              </a:rPr>
              <a:t> </a:t>
            </a:r>
            <a:r>
              <a:rPr sz="2400" dirty="0">
                <a:latin typeface="Times New Roman"/>
                <a:cs typeface="Times New Roman"/>
              </a:rPr>
              <a:t>external</a:t>
            </a:r>
          </a:p>
          <a:p>
            <a:pPr marL="355600">
              <a:lnSpc>
                <a:spcPct val="100000"/>
              </a:lnSpc>
            </a:pPr>
            <a:r>
              <a:rPr sz="2400" dirty="0">
                <a:latin typeface="Times New Roman"/>
                <a:cs typeface="Times New Roman"/>
              </a:rPr>
              <a:t>electric and </a:t>
            </a:r>
            <a:r>
              <a:rPr sz="2400" spc="-5" dirty="0">
                <a:latin typeface="Times New Roman"/>
                <a:cs typeface="Times New Roman"/>
              </a:rPr>
              <a:t>magnetic</a:t>
            </a:r>
            <a:r>
              <a:rPr sz="2400" spc="-80" dirty="0">
                <a:latin typeface="Times New Roman"/>
                <a:cs typeface="Times New Roman"/>
              </a:rPr>
              <a:t> </a:t>
            </a:r>
            <a:r>
              <a:rPr sz="2400" dirty="0">
                <a:latin typeface="Times New Roman"/>
                <a:cs typeface="Times New Roman"/>
              </a:rPr>
              <a:t>field</a:t>
            </a:r>
          </a:p>
          <a:p>
            <a:pPr marL="355600" indent="-343535">
              <a:lnSpc>
                <a:spcPct val="100000"/>
              </a:lnSpc>
              <a:spcBef>
                <a:spcPts val="1764"/>
              </a:spcBef>
              <a:buFont typeface="Wingdings"/>
              <a:buChar char=""/>
              <a:tabLst>
                <a:tab pos="356235" algn="l"/>
              </a:tabLst>
            </a:pPr>
            <a:r>
              <a:rPr sz="2400" spc="-5" dirty="0">
                <a:latin typeface="Times New Roman"/>
                <a:cs typeface="Times New Roman"/>
              </a:rPr>
              <a:t>Most </a:t>
            </a:r>
            <a:r>
              <a:rPr sz="2400" spc="-10" dirty="0">
                <a:latin typeface="Times New Roman"/>
                <a:cs typeface="Times New Roman"/>
              </a:rPr>
              <a:t>common </a:t>
            </a:r>
            <a:r>
              <a:rPr sz="2400" dirty="0">
                <a:latin typeface="Times New Roman"/>
                <a:cs typeface="Times New Roman"/>
              </a:rPr>
              <a:t>LC</a:t>
            </a:r>
            <a:r>
              <a:rPr sz="2400" spc="25" dirty="0">
                <a:latin typeface="Times New Roman"/>
                <a:cs typeface="Times New Roman"/>
              </a:rPr>
              <a:t> </a:t>
            </a:r>
            <a:r>
              <a:rPr sz="2400" spc="-5" dirty="0">
                <a:latin typeface="Times New Roman"/>
                <a:cs typeface="Times New Roman"/>
              </a:rPr>
              <a:t>phase</a:t>
            </a:r>
            <a:endParaRPr sz="2400" dirty="0">
              <a:latin typeface="Times New Roman"/>
              <a:cs typeface="Times New Roman"/>
            </a:endParaRPr>
          </a:p>
        </p:txBody>
      </p:sp>
      <p:sp>
        <p:nvSpPr>
          <p:cNvPr id="6" name="object 6"/>
          <p:cNvSpPr/>
          <p:nvPr/>
        </p:nvSpPr>
        <p:spPr>
          <a:xfrm>
            <a:off x="8763000" y="3352800"/>
            <a:ext cx="2616669" cy="332180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763000" y="3379694"/>
            <a:ext cx="2696210" cy="3345179"/>
          </a:xfrm>
          <a:custGeom>
            <a:avLst/>
            <a:gdLst/>
            <a:ahLst/>
            <a:cxnLst/>
            <a:rect l="l" t="t" r="r" b="b"/>
            <a:pathLst>
              <a:path w="2696209" h="3345179">
                <a:moveTo>
                  <a:pt x="0" y="3345179"/>
                </a:moveTo>
                <a:lnTo>
                  <a:pt x="2695955" y="3345179"/>
                </a:lnTo>
                <a:lnTo>
                  <a:pt x="2695955" y="0"/>
                </a:lnTo>
                <a:lnTo>
                  <a:pt x="0" y="0"/>
                </a:lnTo>
                <a:lnTo>
                  <a:pt x="0" y="3345179"/>
                </a:lnTo>
                <a:close/>
              </a:path>
            </a:pathLst>
          </a:custGeom>
          <a:ln w="12192">
            <a:solidFill>
              <a:srgbClr val="000000"/>
            </a:solidFill>
          </a:ln>
        </p:spPr>
        <p:txBody>
          <a:bodyPr wrap="square" lIns="0" tIns="0" rIns="0" bIns="0" rtlCol="0"/>
          <a:lstStyle/>
          <a:p>
            <a:endParaRPr/>
          </a:p>
        </p:txBody>
      </p:sp>
      <p:pic>
        <p:nvPicPr>
          <p:cNvPr id="8" name="Picture 4" descr="nematic"/>
          <p:cNvPicPr>
            <a:picLocks noChangeAspect="1" noChangeArrowheads="1"/>
          </p:cNvPicPr>
          <p:nvPr/>
        </p:nvPicPr>
        <p:blipFill>
          <a:blip r:embed="rId3"/>
          <a:srcRect/>
          <a:stretch>
            <a:fillRect/>
          </a:stretch>
        </p:blipFill>
        <p:spPr bwMode="auto">
          <a:xfrm>
            <a:off x="8249742" y="152400"/>
            <a:ext cx="3829545"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41019" y="405129"/>
            <a:ext cx="6616065" cy="452120"/>
          </a:xfrm>
          <a:prstGeom prst="rect">
            <a:avLst/>
          </a:prstGeom>
        </p:spPr>
        <p:txBody>
          <a:bodyPr vert="horz" wrap="square" lIns="0" tIns="12065" rIns="0" bIns="0" rtlCol="0">
            <a:spAutoFit/>
          </a:bodyPr>
          <a:lstStyle/>
          <a:p>
            <a:pPr marL="12700">
              <a:lnSpc>
                <a:spcPct val="100000"/>
              </a:lnSpc>
              <a:spcBef>
                <a:spcPts val="95"/>
              </a:spcBef>
              <a:tabLst>
                <a:tab pos="4380230" algn="l"/>
              </a:tabLst>
            </a:pPr>
            <a:r>
              <a:rPr sz="2800" b="1" spc="-5" dirty="0">
                <a:solidFill>
                  <a:srgbClr val="00AFEF"/>
                </a:solidFill>
                <a:latin typeface="Times New Roman"/>
                <a:cs typeface="Times New Roman"/>
              </a:rPr>
              <a:t>Cholesteryl phase</a:t>
            </a:r>
            <a:r>
              <a:rPr sz="2800" b="1" spc="20" dirty="0">
                <a:solidFill>
                  <a:srgbClr val="00AFEF"/>
                </a:solidFill>
                <a:latin typeface="Times New Roman"/>
                <a:cs typeface="Times New Roman"/>
              </a:rPr>
              <a:t> </a:t>
            </a:r>
            <a:r>
              <a:rPr sz="2800" b="1" spc="-5" dirty="0">
                <a:solidFill>
                  <a:srgbClr val="00AFEF"/>
                </a:solidFill>
                <a:latin typeface="Times New Roman"/>
                <a:cs typeface="Times New Roman"/>
              </a:rPr>
              <a:t>or</a:t>
            </a:r>
            <a:r>
              <a:rPr sz="2800" b="1" spc="-30" dirty="0">
                <a:solidFill>
                  <a:srgbClr val="00AFEF"/>
                </a:solidFill>
                <a:latin typeface="Times New Roman"/>
                <a:cs typeface="Times New Roman"/>
              </a:rPr>
              <a:t> </a:t>
            </a:r>
            <a:r>
              <a:rPr sz="2800" b="1" spc="-5" dirty="0">
                <a:solidFill>
                  <a:srgbClr val="00AFEF"/>
                </a:solidFill>
                <a:latin typeface="Times New Roman"/>
                <a:cs typeface="Times New Roman"/>
              </a:rPr>
              <a:t>Chiral	Nematic</a:t>
            </a:r>
            <a:r>
              <a:rPr sz="2800" b="1" spc="-45" dirty="0">
                <a:solidFill>
                  <a:srgbClr val="00AFEF"/>
                </a:solidFill>
                <a:latin typeface="Times New Roman"/>
                <a:cs typeface="Times New Roman"/>
              </a:rPr>
              <a:t> </a:t>
            </a:r>
            <a:r>
              <a:rPr sz="2800" b="1" spc="-5" dirty="0">
                <a:solidFill>
                  <a:srgbClr val="00AFEF"/>
                </a:solidFill>
                <a:latin typeface="Times New Roman"/>
                <a:cs typeface="Times New Roman"/>
              </a:rPr>
              <a:t>phase</a:t>
            </a:r>
            <a:endParaRPr sz="2800">
              <a:latin typeface="Times New Roman"/>
              <a:cs typeface="Times New Roman"/>
            </a:endParaRPr>
          </a:p>
        </p:txBody>
      </p:sp>
      <p:sp>
        <p:nvSpPr>
          <p:cNvPr id="3" name="object 3"/>
          <p:cNvSpPr/>
          <p:nvPr/>
        </p:nvSpPr>
        <p:spPr>
          <a:xfrm>
            <a:off x="2641092" y="1066800"/>
            <a:ext cx="567055" cy="670560"/>
          </a:xfrm>
          <a:custGeom>
            <a:avLst/>
            <a:gdLst/>
            <a:ahLst/>
            <a:cxnLst/>
            <a:rect l="l" t="t" r="r" b="b"/>
            <a:pathLst>
              <a:path w="567055" h="670560">
                <a:moveTo>
                  <a:pt x="566927" y="387096"/>
                </a:moveTo>
                <a:lnTo>
                  <a:pt x="0" y="387096"/>
                </a:lnTo>
                <a:lnTo>
                  <a:pt x="283463" y="670560"/>
                </a:lnTo>
                <a:lnTo>
                  <a:pt x="566927" y="387096"/>
                </a:lnTo>
                <a:close/>
              </a:path>
              <a:path w="567055" h="670560">
                <a:moveTo>
                  <a:pt x="425195" y="0"/>
                </a:moveTo>
                <a:lnTo>
                  <a:pt x="141731" y="0"/>
                </a:lnTo>
                <a:lnTo>
                  <a:pt x="141731" y="387096"/>
                </a:lnTo>
                <a:lnTo>
                  <a:pt x="425195" y="387096"/>
                </a:lnTo>
                <a:lnTo>
                  <a:pt x="425195" y="0"/>
                </a:lnTo>
                <a:close/>
              </a:path>
            </a:pathLst>
          </a:custGeom>
          <a:solidFill>
            <a:srgbClr val="EC7C30"/>
          </a:solidFill>
        </p:spPr>
        <p:txBody>
          <a:bodyPr wrap="square" lIns="0" tIns="0" rIns="0" bIns="0" rtlCol="0"/>
          <a:lstStyle/>
          <a:p>
            <a:endParaRPr/>
          </a:p>
        </p:txBody>
      </p:sp>
      <p:sp>
        <p:nvSpPr>
          <p:cNvPr id="4" name="object 4"/>
          <p:cNvSpPr/>
          <p:nvPr/>
        </p:nvSpPr>
        <p:spPr>
          <a:xfrm>
            <a:off x="2641092" y="1066800"/>
            <a:ext cx="567055" cy="670560"/>
          </a:xfrm>
          <a:custGeom>
            <a:avLst/>
            <a:gdLst/>
            <a:ahLst/>
            <a:cxnLst/>
            <a:rect l="l" t="t" r="r" b="b"/>
            <a:pathLst>
              <a:path w="567055" h="670560">
                <a:moveTo>
                  <a:pt x="0" y="387096"/>
                </a:moveTo>
                <a:lnTo>
                  <a:pt x="141731" y="387096"/>
                </a:lnTo>
                <a:lnTo>
                  <a:pt x="141731" y="0"/>
                </a:lnTo>
                <a:lnTo>
                  <a:pt x="425195" y="0"/>
                </a:lnTo>
                <a:lnTo>
                  <a:pt x="425195" y="387096"/>
                </a:lnTo>
                <a:lnTo>
                  <a:pt x="566927" y="387096"/>
                </a:lnTo>
                <a:lnTo>
                  <a:pt x="283463" y="670560"/>
                </a:lnTo>
                <a:lnTo>
                  <a:pt x="0" y="387096"/>
                </a:lnTo>
                <a:close/>
              </a:path>
            </a:pathLst>
          </a:custGeom>
          <a:ln w="12192">
            <a:solidFill>
              <a:srgbClr val="AD5A20"/>
            </a:solidFill>
          </a:ln>
        </p:spPr>
        <p:txBody>
          <a:bodyPr wrap="square" lIns="0" tIns="0" rIns="0" bIns="0" rtlCol="0"/>
          <a:lstStyle/>
          <a:p>
            <a:endParaRPr/>
          </a:p>
        </p:txBody>
      </p:sp>
      <p:sp>
        <p:nvSpPr>
          <p:cNvPr id="5" name="object 5"/>
          <p:cNvSpPr txBox="1"/>
          <p:nvPr/>
        </p:nvSpPr>
        <p:spPr>
          <a:xfrm>
            <a:off x="573430" y="1945385"/>
            <a:ext cx="9096375" cy="3832225"/>
          </a:xfrm>
          <a:prstGeom prst="rect">
            <a:avLst/>
          </a:prstGeom>
        </p:spPr>
        <p:txBody>
          <a:bodyPr vert="horz" wrap="square" lIns="0" tIns="12700" rIns="0" bIns="0" rtlCol="0">
            <a:spAutoFit/>
          </a:bodyPr>
          <a:lstStyle/>
          <a:p>
            <a:pPr marL="355600" indent="-342900">
              <a:lnSpc>
                <a:spcPct val="100000"/>
              </a:lnSpc>
              <a:spcBef>
                <a:spcPts val="100"/>
              </a:spcBef>
              <a:buFont typeface="Wingdings"/>
              <a:buChar char=""/>
              <a:tabLst>
                <a:tab pos="355600" algn="l"/>
              </a:tabLst>
            </a:pPr>
            <a:r>
              <a:rPr sz="2400" dirty="0">
                <a:latin typeface="Times New Roman"/>
                <a:cs typeface="Times New Roman"/>
              </a:rPr>
              <a:t>This phase exhibits</a:t>
            </a:r>
            <a:r>
              <a:rPr sz="2400" spc="-45" dirty="0">
                <a:latin typeface="Times New Roman"/>
                <a:cs typeface="Times New Roman"/>
              </a:rPr>
              <a:t> </a:t>
            </a:r>
            <a:r>
              <a:rPr sz="2400" spc="-5" dirty="0">
                <a:latin typeface="Times New Roman"/>
                <a:cs typeface="Times New Roman"/>
              </a:rPr>
              <a:t>chirality</a:t>
            </a:r>
            <a:endParaRPr sz="2400">
              <a:latin typeface="Times New Roman"/>
              <a:cs typeface="Times New Roman"/>
            </a:endParaRPr>
          </a:p>
          <a:p>
            <a:pPr>
              <a:lnSpc>
                <a:spcPct val="100000"/>
              </a:lnSpc>
              <a:spcBef>
                <a:spcPts val="35"/>
              </a:spcBef>
              <a:buChar char=""/>
            </a:pPr>
            <a:endParaRPr sz="2150">
              <a:latin typeface="Times New Roman"/>
              <a:cs typeface="Times New Roman"/>
            </a:endParaRPr>
          </a:p>
          <a:p>
            <a:pPr marL="355600" indent="-342900">
              <a:lnSpc>
                <a:spcPct val="100000"/>
              </a:lnSpc>
              <a:spcBef>
                <a:spcPts val="5"/>
              </a:spcBef>
              <a:buFont typeface="Wingdings"/>
              <a:buChar char=""/>
              <a:tabLst>
                <a:tab pos="355600" algn="l"/>
              </a:tabLst>
            </a:pPr>
            <a:r>
              <a:rPr sz="2400" spc="-5" dirty="0">
                <a:latin typeface="Times New Roman"/>
                <a:cs typeface="Times New Roman"/>
              </a:rPr>
              <a:t>First </a:t>
            </a:r>
            <a:r>
              <a:rPr sz="2400" dirty="0">
                <a:latin typeface="Times New Roman"/>
                <a:cs typeface="Times New Roman"/>
              </a:rPr>
              <a:t>observed </a:t>
            </a:r>
            <a:r>
              <a:rPr sz="2400" spc="-5" dirty="0">
                <a:latin typeface="Times New Roman"/>
                <a:cs typeface="Times New Roman"/>
              </a:rPr>
              <a:t>for </a:t>
            </a:r>
            <a:r>
              <a:rPr sz="2400" dirty="0">
                <a:latin typeface="Times New Roman"/>
                <a:cs typeface="Times New Roman"/>
              </a:rPr>
              <a:t>cholesterol</a:t>
            </a:r>
            <a:r>
              <a:rPr sz="2400" spc="-25" dirty="0">
                <a:latin typeface="Times New Roman"/>
                <a:cs typeface="Times New Roman"/>
              </a:rPr>
              <a:t> </a:t>
            </a:r>
            <a:r>
              <a:rPr sz="2400" spc="-5" dirty="0">
                <a:latin typeface="Times New Roman"/>
                <a:cs typeface="Times New Roman"/>
              </a:rPr>
              <a:t>derivatives</a:t>
            </a:r>
            <a:endParaRPr sz="2400">
              <a:latin typeface="Times New Roman"/>
              <a:cs typeface="Times New Roman"/>
            </a:endParaRPr>
          </a:p>
          <a:p>
            <a:pPr marL="355600" indent="-342900">
              <a:lnSpc>
                <a:spcPct val="100000"/>
              </a:lnSpc>
              <a:spcBef>
                <a:spcPts val="1905"/>
              </a:spcBef>
              <a:buFont typeface="Wingdings"/>
              <a:buChar char=""/>
              <a:tabLst>
                <a:tab pos="355600" algn="l"/>
              </a:tabLst>
            </a:pPr>
            <a:r>
              <a:rPr sz="2400" dirty="0">
                <a:latin typeface="Times New Roman"/>
                <a:cs typeface="Times New Roman"/>
              </a:rPr>
              <a:t>Only chiral </a:t>
            </a:r>
            <a:r>
              <a:rPr sz="2400" spc="-5" dirty="0">
                <a:latin typeface="Times New Roman"/>
                <a:cs typeface="Times New Roman"/>
              </a:rPr>
              <a:t>molecules </a:t>
            </a:r>
            <a:r>
              <a:rPr sz="2400" dirty="0">
                <a:latin typeface="Times New Roman"/>
                <a:cs typeface="Times New Roman"/>
              </a:rPr>
              <a:t>can give rise to this</a:t>
            </a:r>
            <a:r>
              <a:rPr sz="2400" spc="-80" dirty="0">
                <a:latin typeface="Times New Roman"/>
                <a:cs typeface="Times New Roman"/>
              </a:rPr>
              <a:t> </a:t>
            </a:r>
            <a:r>
              <a:rPr sz="2400" dirty="0">
                <a:latin typeface="Times New Roman"/>
                <a:cs typeface="Times New Roman"/>
              </a:rPr>
              <a:t>phase</a:t>
            </a:r>
            <a:endParaRPr sz="2400">
              <a:latin typeface="Times New Roman"/>
              <a:cs typeface="Times New Roman"/>
            </a:endParaRPr>
          </a:p>
          <a:p>
            <a:pPr>
              <a:lnSpc>
                <a:spcPct val="100000"/>
              </a:lnSpc>
              <a:spcBef>
                <a:spcPts val="25"/>
              </a:spcBef>
              <a:buChar char=""/>
            </a:pPr>
            <a:endParaRPr sz="2250">
              <a:latin typeface="Times New Roman"/>
              <a:cs typeface="Times New Roman"/>
            </a:endParaRPr>
          </a:p>
          <a:p>
            <a:pPr marL="355600" indent="-342900">
              <a:lnSpc>
                <a:spcPct val="100000"/>
              </a:lnSpc>
              <a:buFont typeface="Wingdings"/>
              <a:buChar char=""/>
              <a:tabLst>
                <a:tab pos="355600" algn="l"/>
              </a:tabLst>
            </a:pPr>
            <a:r>
              <a:rPr sz="2400" dirty="0">
                <a:latin typeface="Times New Roman"/>
                <a:cs typeface="Times New Roman"/>
              </a:rPr>
              <a:t>The director </a:t>
            </a:r>
            <a:r>
              <a:rPr sz="2400" spc="-5" dirty="0">
                <a:latin typeface="Times New Roman"/>
                <a:cs typeface="Times New Roman"/>
              </a:rPr>
              <a:t>is </a:t>
            </a:r>
            <a:r>
              <a:rPr sz="2400" dirty="0">
                <a:latin typeface="Times New Roman"/>
                <a:cs typeface="Times New Roman"/>
              </a:rPr>
              <a:t>helical in</a:t>
            </a:r>
            <a:r>
              <a:rPr sz="2400" spc="-85" dirty="0">
                <a:latin typeface="Times New Roman"/>
                <a:cs typeface="Times New Roman"/>
              </a:rPr>
              <a:t> </a:t>
            </a:r>
            <a:r>
              <a:rPr sz="2400" dirty="0">
                <a:latin typeface="Times New Roman"/>
                <a:cs typeface="Times New Roman"/>
              </a:rPr>
              <a:t>nature</a:t>
            </a:r>
            <a:endParaRPr sz="2400">
              <a:latin typeface="Times New Roman"/>
              <a:cs typeface="Times New Roman"/>
            </a:endParaRPr>
          </a:p>
          <a:p>
            <a:pPr>
              <a:lnSpc>
                <a:spcPct val="100000"/>
              </a:lnSpc>
              <a:spcBef>
                <a:spcPts val="15"/>
              </a:spcBef>
              <a:buChar char=""/>
            </a:pPr>
            <a:endParaRPr sz="2250">
              <a:latin typeface="Times New Roman"/>
              <a:cs typeface="Times New Roman"/>
            </a:endParaRPr>
          </a:p>
          <a:p>
            <a:pPr marL="355600" indent="-342900">
              <a:lnSpc>
                <a:spcPct val="100000"/>
              </a:lnSpc>
              <a:spcBef>
                <a:spcPts val="5"/>
              </a:spcBef>
              <a:buFont typeface="Wingdings"/>
              <a:buChar char=""/>
              <a:tabLst>
                <a:tab pos="355600" algn="l"/>
              </a:tabLst>
            </a:pPr>
            <a:r>
              <a:rPr sz="2400" b="1" dirty="0">
                <a:solidFill>
                  <a:srgbClr val="C00000"/>
                </a:solidFill>
                <a:latin typeface="Times New Roman"/>
                <a:cs typeface="Times New Roman"/>
              </a:rPr>
              <a:t>Pitch: </a:t>
            </a:r>
            <a:r>
              <a:rPr sz="2400" dirty="0">
                <a:latin typeface="Times New Roman"/>
                <a:cs typeface="Times New Roman"/>
              </a:rPr>
              <a:t>The distance over which the director </a:t>
            </a:r>
            <a:r>
              <a:rPr sz="2400" spc="-5" dirty="0">
                <a:latin typeface="Times New Roman"/>
                <a:cs typeface="Times New Roman"/>
              </a:rPr>
              <a:t>makes </a:t>
            </a:r>
            <a:r>
              <a:rPr sz="2400" dirty="0">
                <a:latin typeface="Times New Roman"/>
                <a:cs typeface="Times New Roman"/>
              </a:rPr>
              <a:t>one complete</a:t>
            </a:r>
            <a:r>
              <a:rPr sz="2400" spc="-195" dirty="0">
                <a:latin typeface="Times New Roman"/>
                <a:cs typeface="Times New Roman"/>
              </a:rPr>
              <a:t> </a:t>
            </a:r>
            <a:r>
              <a:rPr sz="2400" dirty="0">
                <a:latin typeface="Times New Roman"/>
                <a:cs typeface="Times New Roman"/>
              </a:rPr>
              <a:t>turn</a:t>
            </a:r>
            <a:endParaRPr sz="2400">
              <a:latin typeface="Times New Roman"/>
              <a:cs typeface="Times New Roman"/>
            </a:endParaRPr>
          </a:p>
          <a:p>
            <a:pPr>
              <a:lnSpc>
                <a:spcPct val="100000"/>
              </a:lnSpc>
              <a:spcBef>
                <a:spcPts val="5"/>
              </a:spcBef>
              <a:buChar char=""/>
            </a:pPr>
            <a:endParaRPr sz="2650">
              <a:latin typeface="Times New Roman"/>
              <a:cs typeface="Times New Roman"/>
            </a:endParaRPr>
          </a:p>
          <a:p>
            <a:pPr marL="355600" indent="-342900">
              <a:lnSpc>
                <a:spcPct val="100000"/>
              </a:lnSpc>
              <a:buFont typeface="Wingdings"/>
              <a:buChar char=""/>
              <a:tabLst>
                <a:tab pos="355600" algn="l"/>
              </a:tabLst>
            </a:pPr>
            <a:r>
              <a:rPr sz="2400" b="1" dirty="0">
                <a:solidFill>
                  <a:srgbClr val="C00000"/>
                </a:solidFill>
                <a:latin typeface="Times New Roman"/>
                <a:cs typeface="Times New Roman"/>
              </a:rPr>
              <a:t>Pitch is affected by: </a:t>
            </a:r>
            <a:r>
              <a:rPr sz="2400" spc="-15" dirty="0">
                <a:latin typeface="Times New Roman"/>
                <a:cs typeface="Times New Roman"/>
              </a:rPr>
              <a:t>Temperature, </a:t>
            </a:r>
            <a:r>
              <a:rPr sz="2400" dirty="0">
                <a:latin typeface="Times New Roman"/>
                <a:cs typeface="Times New Roman"/>
              </a:rPr>
              <a:t>pressure, electric and </a:t>
            </a:r>
            <a:r>
              <a:rPr sz="2400" spc="-5" dirty="0">
                <a:latin typeface="Times New Roman"/>
                <a:cs typeface="Times New Roman"/>
              </a:rPr>
              <a:t>magnetic</a:t>
            </a:r>
            <a:r>
              <a:rPr sz="2400" spc="-140" dirty="0">
                <a:latin typeface="Times New Roman"/>
                <a:cs typeface="Times New Roman"/>
              </a:rPr>
              <a:t> </a:t>
            </a:r>
            <a:r>
              <a:rPr sz="2400" spc="-5" dirty="0">
                <a:latin typeface="Times New Roman"/>
                <a:cs typeface="Times New Roman"/>
              </a:rPr>
              <a:t>field</a:t>
            </a:r>
            <a:endParaRPr sz="2400">
              <a:latin typeface="Times New Roman"/>
              <a:cs typeface="Times New Roman"/>
            </a:endParaRPr>
          </a:p>
        </p:txBody>
      </p:sp>
      <p:sp>
        <p:nvSpPr>
          <p:cNvPr id="6" name="object 6"/>
          <p:cNvSpPr/>
          <p:nvPr/>
        </p:nvSpPr>
        <p:spPr>
          <a:xfrm>
            <a:off x="9558114" y="646176"/>
            <a:ext cx="2190401" cy="43567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157017" y="1229867"/>
            <a:ext cx="3212827" cy="190627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606" y="452069"/>
            <a:ext cx="230568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00AFEF"/>
                </a:solidFill>
                <a:latin typeface="Times New Roman"/>
                <a:cs typeface="Times New Roman"/>
              </a:rPr>
              <a:t>Smectic</a:t>
            </a:r>
            <a:r>
              <a:rPr sz="2800" b="1" spc="-45" dirty="0">
                <a:solidFill>
                  <a:srgbClr val="00AFEF"/>
                </a:solidFill>
                <a:latin typeface="Times New Roman"/>
                <a:cs typeface="Times New Roman"/>
              </a:rPr>
              <a:t> </a:t>
            </a:r>
            <a:r>
              <a:rPr sz="2800" b="1" spc="-5" dirty="0">
                <a:solidFill>
                  <a:srgbClr val="00AFEF"/>
                </a:solidFill>
                <a:latin typeface="Times New Roman"/>
                <a:cs typeface="Times New Roman"/>
              </a:rPr>
              <a:t>Phase:</a:t>
            </a:r>
            <a:endParaRPr sz="2800">
              <a:latin typeface="Times New Roman"/>
              <a:cs typeface="Times New Roman"/>
            </a:endParaRPr>
          </a:p>
        </p:txBody>
      </p:sp>
      <p:sp>
        <p:nvSpPr>
          <p:cNvPr id="3" name="object 3"/>
          <p:cNvSpPr/>
          <p:nvPr/>
        </p:nvSpPr>
        <p:spPr>
          <a:xfrm>
            <a:off x="2028444" y="1010411"/>
            <a:ext cx="558165" cy="597535"/>
          </a:xfrm>
          <a:custGeom>
            <a:avLst/>
            <a:gdLst/>
            <a:ahLst/>
            <a:cxnLst/>
            <a:rect l="l" t="t" r="r" b="b"/>
            <a:pathLst>
              <a:path w="558164" h="597535">
                <a:moveTo>
                  <a:pt x="557783" y="318515"/>
                </a:moveTo>
                <a:lnTo>
                  <a:pt x="0" y="318515"/>
                </a:lnTo>
                <a:lnTo>
                  <a:pt x="278892" y="597408"/>
                </a:lnTo>
                <a:lnTo>
                  <a:pt x="557783" y="318515"/>
                </a:lnTo>
                <a:close/>
              </a:path>
              <a:path w="558164" h="597535">
                <a:moveTo>
                  <a:pt x="418338" y="0"/>
                </a:moveTo>
                <a:lnTo>
                  <a:pt x="139445" y="0"/>
                </a:lnTo>
                <a:lnTo>
                  <a:pt x="139445" y="318515"/>
                </a:lnTo>
                <a:lnTo>
                  <a:pt x="418338" y="318515"/>
                </a:lnTo>
                <a:lnTo>
                  <a:pt x="418338" y="0"/>
                </a:lnTo>
                <a:close/>
              </a:path>
            </a:pathLst>
          </a:custGeom>
          <a:solidFill>
            <a:srgbClr val="EC7C30"/>
          </a:solidFill>
        </p:spPr>
        <p:txBody>
          <a:bodyPr wrap="square" lIns="0" tIns="0" rIns="0" bIns="0" rtlCol="0"/>
          <a:lstStyle/>
          <a:p>
            <a:endParaRPr/>
          </a:p>
        </p:txBody>
      </p:sp>
      <p:sp>
        <p:nvSpPr>
          <p:cNvPr id="4" name="object 4"/>
          <p:cNvSpPr/>
          <p:nvPr/>
        </p:nvSpPr>
        <p:spPr>
          <a:xfrm>
            <a:off x="2028444" y="1010411"/>
            <a:ext cx="558165" cy="597535"/>
          </a:xfrm>
          <a:custGeom>
            <a:avLst/>
            <a:gdLst/>
            <a:ahLst/>
            <a:cxnLst/>
            <a:rect l="l" t="t" r="r" b="b"/>
            <a:pathLst>
              <a:path w="558164" h="597535">
                <a:moveTo>
                  <a:pt x="0" y="318515"/>
                </a:moveTo>
                <a:lnTo>
                  <a:pt x="139445" y="318515"/>
                </a:lnTo>
                <a:lnTo>
                  <a:pt x="139445" y="0"/>
                </a:lnTo>
                <a:lnTo>
                  <a:pt x="418338" y="0"/>
                </a:lnTo>
                <a:lnTo>
                  <a:pt x="418338" y="318515"/>
                </a:lnTo>
                <a:lnTo>
                  <a:pt x="557783" y="318515"/>
                </a:lnTo>
                <a:lnTo>
                  <a:pt x="278892" y="597408"/>
                </a:lnTo>
                <a:lnTo>
                  <a:pt x="0" y="318515"/>
                </a:lnTo>
                <a:close/>
              </a:path>
            </a:pathLst>
          </a:custGeom>
          <a:ln w="12192">
            <a:solidFill>
              <a:srgbClr val="AD5A20"/>
            </a:solidFill>
          </a:ln>
        </p:spPr>
        <p:txBody>
          <a:bodyPr wrap="square" lIns="0" tIns="0" rIns="0" bIns="0" rtlCol="0"/>
          <a:lstStyle/>
          <a:p>
            <a:endParaRPr/>
          </a:p>
        </p:txBody>
      </p:sp>
      <p:sp>
        <p:nvSpPr>
          <p:cNvPr id="5" name="object 5"/>
          <p:cNvSpPr txBox="1"/>
          <p:nvPr/>
        </p:nvSpPr>
        <p:spPr>
          <a:xfrm>
            <a:off x="380187" y="1772869"/>
            <a:ext cx="7931150" cy="2402205"/>
          </a:xfrm>
          <a:prstGeom prst="rect">
            <a:avLst/>
          </a:prstGeom>
        </p:spPr>
        <p:txBody>
          <a:bodyPr vert="horz" wrap="square" lIns="0" tIns="12065" rIns="0" bIns="0" rtlCol="0">
            <a:spAutoFit/>
          </a:bodyPr>
          <a:lstStyle/>
          <a:p>
            <a:pPr marL="306070" indent="-287020">
              <a:lnSpc>
                <a:spcPct val="100000"/>
              </a:lnSpc>
              <a:spcBef>
                <a:spcPts val="95"/>
              </a:spcBef>
              <a:buFont typeface="Wingdings"/>
              <a:buChar char=""/>
              <a:tabLst>
                <a:tab pos="306705" algn="l"/>
              </a:tabLst>
            </a:pPr>
            <a:r>
              <a:rPr sz="2200" spc="-5" dirty="0">
                <a:latin typeface="Times New Roman"/>
                <a:cs typeface="Times New Roman"/>
              </a:rPr>
              <a:t>Increasing temperature, solid </a:t>
            </a:r>
            <a:r>
              <a:rPr sz="2200" dirty="0">
                <a:latin typeface="Times New Roman"/>
                <a:cs typeface="Times New Roman"/>
              </a:rPr>
              <a:t>crystal </a:t>
            </a:r>
            <a:r>
              <a:rPr sz="2200" spc="-5" dirty="0">
                <a:latin typeface="Times New Roman"/>
                <a:cs typeface="Times New Roman"/>
              </a:rPr>
              <a:t>first converts to Nematic</a:t>
            </a:r>
            <a:r>
              <a:rPr sz="2200" spc="155" dirty="0">
                <a:latin typeface="Times New Roman"/>
                <a:cs typeface="Times New Roman"/>
              </a:rPr>
              <a:t> </a:t>
            </a:r>
            <a:r>
              <a:rPr sz="2200" spc="-5" dirty="0">
                <a:latin typeface="Times New Roman"/>
                <a:cs typeface="Times New Roman"/>
              </a:rPr>
              <a:t>phase</a:t>
            </a:r>
            <a:endParaRPr sz="2200">
              <a:latin typeface="Times New Roman"/>
              <a:cs typeface="Times New Roman"/>
            </a:endParaRPr>
          </a:p>
          <a:p>
            <a:pPr marL="299085" indent="-287020">
              <a:lnSpc>
                <a:spcPct val="100000"/>
              </a:lnSpc>
              <a:spcBef>
                <a:spcPts val="1614"/>
              </a:spcBef>
              <a:buFont typeface="Wingdings"/>
              <a:buChar char=""/>
              <a:tabLst>
                <a:tab pos="299720" algn="l"/>
              </a:tabLst>
            </a:pPr>
            <a:r>
              <a:rPr sz="2200" spc="-5" dirty="0">
                <a:latin typeface="Times New Roman"/>
                <a:cs typeface="Times New Roman"/>
              </a:rPr>
              <a:t>All molecules are</a:t>
            </a:r>
            <a:r>
              <a:rPr sz="2200" spc="15" dirty="0">
                <a:latin typeface="Times New Roman"/>
                <a:cs typeface="Times New Roman"/>
              </a:rPr>
              <a:t> </a:t>
            </a:r>
            <a:r>
              <a:rPr sz="2200" dirty="0">
                <a:latin typeface="Times New Roman"/>
                <a:cs typeface="Times New Roman"/>
              </a:rPr>
              <a:t>unidirectional</a:t>
            </a:r>
            <a:endParaRPr sz="2200">
              <a:latin typeface="Times New Roman"/>
              <a:cs typeface="Times New Roman"/>
            </a:endParaRPr>
          </a:p>
          <a:p>
            <a:pPr marL="314960" indent="-287655">
              <a:lnSpc>
                <a:spcPct val="100000"/>
              </a:lnSpc>
              <a:spcBef>
                <a:spcPts val="1655"/>
              </a:spcBef>
              <a:buFont typeface="Wingdings"/>
              <a:buChar char=""/>
              <a:tabLst>
                <a:tab pos="315595" algn="l"/>
              </a:tabLst>
            </a:pPr>
            <a:r>
              <a:rPr sz="2200" spc="-5" dirty="0">
                <a:latin typeface="Times New Roman"/>
                <a:cs typeface="Times New Roman"/>
              </a:rPr>
              <a:t>No correlation of </a:t>
            </a:r>
            <a:r>
              <a:rPr sz="2200" dirty="0">
                <a:latin typeface="Times New Roman"/>
                <a:cs typeface="Times New Roman"/>
              </a:rPr>
              <a:t>the </a:t>
            </a:r>
            <a:r>
              <a:rPr sz="2200" spc="-5" dirty="0">
                <a:latin typeface="Times New Roman"/>
                <a:cs typeface="Times New Roman"/>
              </a:rPr>
              <a:t>molecular position from one </a:t>
            </a:r>
            <a:r>
              <a:rPr sz="2200" dirty="0">
                <a:latin typeface="Times New Roman"/>
                <a:cs typeface="Times New Roman"/>
              </a:rPr>
              <a:t>layer </a:t>
            </a:r>
            <a:r>
              <a:rPr sz="2200" spc="-5" dirty="0">
                <a:latin typeface="Times New Roman"/>
                <a:cs typeface="Times New Roman"/>
              </a:rPr>
              <a:t>to the</a:t>
            </a:r>
            <a:r>
              <a:rPr sz="2200" spc="90" dirty="0">
                <a:latin typeface="Times New Roman"/>
                <a:cs typeface="Times New Roman"/>
              </a:rPr>
              <a:t> </a:t>
            </a:r>
            <a:r>
              <a:rPr sz="2200" spc="-5" dirty="0">
                <a:latin typeface="Times New Roman"/>
                <a:cs typeface="Times New Roman"/>
              </a:rPr>
              <a:t>next</a:t>
            </a:r>
            <a:endParaRPr sz="2200">
              <a:latin typeface="Times New Roman"/>
              <a:cs typeface="Times New Roman"/>
            </a:endParaRPr>
          </a:p>
          <a:p>
            <a:pPr>
              <a:lnSpc>
                <a:spcPct val="100000"/>
              </a:lnSpc>
              <a:spcBef>
                <a:spcPts val="5"/>
              </a:spcBef>
              <a:buFont typeface="Wingdings"/>
              <a:buChar char=""/>
            </a:pPr>
            <a:endParaRPr sz="1950">
              <a:latin typeface="Times New Roman"/>
              <a:cs typeface="Times New Roman"/>
            </a:endParaRPr>
          </a:p>
          <a:p>
            <a:pPr marL="314960" marR="331470" indent="-287020">
              <a:lnSpc>
                <a:spcPct val="100000"/>
              </a:lnSpc>
              <a:buFont typeface="Wingdings"/>
              <a:buChar char=""/>
              <a:tabLst>
                <a:tab pos="315595" algn="l"/>
              </a:tabLst>
            </a:pPr>
            <a:r>
              <a:rPr sz="2200" spc="-15" dirty="0">
                <a:latin typeface="Times New Roman"/>
                <a:cs typeface="Times New Roman"/>
              </a:rPr>
              <a:t>Consequently, </a:t>
            </a:r>
            <a:r>
              <a:rPr sz="2200" spc="-5" dirty="0">
                <a:latin typeface="Times New Roman"/>
                <a:cs typeface="Times New Roman"/>
              </a:rPr>
              <a:t>well ordered </a:t>
            </a:r>
            <a:r>
              <a:rPr sz="2200" dirty="0">
                <a:latin typeface="Times New Roman"/>
                <a:cs typeface="Times New Roman"/>
              </a:rPr>
              <a:t>layers </a:t>
            </a:r>
            <a:r>
              <a:rPr sz="2200" spc="-5" dirty="0">
                <a:latin typeface="Times New Roman"/>
                <a:cs typeface="Times New Roman"/>
              </a:rPr>
              <a:t>can slide over one another in a  manner similar to</a:t>
            </a:r>
            <a:r>
              <a:rPr sz="2200" spc="50" dirty="0">
                <a:latin typeface="Times New Roman"/>
                <a:cs typeface="Times New Roman"/>
              </a:rPr>
              <a:t> </a:t>
            </a:r>
            <a:r>
              <a:rPr sz="2200" spc="-5" dirty="0">
                <a:latin typeface="Times New Roman"/>
                <a:cs typeface="Times New Roman"/>
              </a:rPr>
              <a:t>soap</a:t>
            </a:r>
            <a:endParaRPr sz="2200">
              <a:latin typeface="Times New Roman"/>
              <a:cs typeface="Times New Roman"/>
            </a:endParaRPr>
          </a:p>
        </p:txBody>
      </p:sp>
      <p:sp>
        <p:nvSpPr>
          <p:cNvPr id="6" name="object 6"/>
          <p:cNvSpPr txBox="1"/>
          <p:nvPr/>
        </p:nvSpPr>
        <p:spPr>
          <a:xfrm>
            <a:off x="8703691" y="3041483"/>
            <a:ext cx="110426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00000"/>
                </a:solidFill>
                <a:latin typeface="Times New Roman"/>
                <a:cs typeface="Times New Roman"/>
              </a:rPr>
              <a:t>Smectic</a:t>
            </a:r>
            <a:r>
              <a:rPr sz="2000" b="1" spc="-204" dirty="0">
                <a:solidFill>
                  <a:srgbClr val="C00000"/>
                </a:solidFill>
                <a:latin typeface="Times New Roman"/>
                <a:cs typeface="Times New Roman"/>
              </a:rPr>
              <a:t> </a:t>
            </a:r>
            <a:r>
              <a:rPr sz="2000" b="1" dirty="0">
                <a:solidFill>
                  <a:srgbClr val="C00000"/>
                </a:solidFill>
                <a:latin typeface="Times New Roman"/>
                <a:cs typeface="Times New Roman"/>
              </a:rPr>
              <a:t>A</a:t>
            </a:r>
            <a:endParaRPr sz="2000">
              <a:latin typeface="Times New Roman"/>
              <a:cs typeface="Times New Roman"/>
            </a:endParaRPr>
          </a:p>
        </p:txBody>
      </p:sp>
      <p:sp>
        <p:nvSpPr>
          <p:cNvPr id="7" name="object 7"/>
          <p:cNvSpPr txBox="1"/>
          <p:nvPr/>
        </p:nvSpPr>
        <p:spPr>
          <a:xfrm>
            <a:off x="10656823" y="2998812"/>
            <a:ext cx="1117600"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C00000"/>
                </a:solidFill>
                <a:latin typeface="Times New Roman"/>
                <a:cs typeface="Times New Roman"/>
              </a:rPr>
              <a:t>Smectic</a:t>
            </a:r>
            <a:r>
              <a:rPr sz="2000" b="1" spc="-95" dirty="0">
                <a:solidFill>
                  <a:srgbClr val="C00000"/>
                </a:solidFill>
                <a:latin typeface="Times New Roman"/>
                <a:cs typeface="Times New Roman"/>
              </a:rPr>
              <a:t> </a:t>
            </a:r>
            <a:r>
              <a:rPr sz="2000" b="1" dirty="0">
                <a:solidFill>
                  <a:srgbClr val="C00000"/>
                </a:solidFill>
                <a:latin typeface="Times New Roman"/>
                <a:cs typeface="Times New Roman"/>
              </a:rPr>
              <a:t>C</a:t>
            </a:r>
            <a:endParaRPr sz="2000">
              <a:latin typeface="Times New Roman"/>
              <a:cs typeface="Times New Roman"/>
            </a:endParaRPr>
          </a:p>
        </p:txBody>
      </p:sp>
      <p:sp>
        <p:nvSpPr>
          <p:cNvPr id="8" name="object 8"/>
          <p:cNvSpPr/>
          <p:nvPr/>
        </p:nvSpPr>
        <p:spPr>
          <a:xfrm>
            <a:off x="8513064" y="274407"/>
            <a:ext cx="1524000" cy="2642616"/>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0479023" y="321652"/>
            <a:ext cx="1385316" cy="2533812"/>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380187" y="4445755"/>
            <a:ext cx="5175098" cy="2012730"/>
          </a:xfrm>
          <a:prstGeom prst="rect">
            <a:avLst/>
          </a:prstGeom>
        </p:spPr>
        <p:txBody>
          <a:bodyPr vert="horz" wrap="square" lIns="0" tIns="12065" rIns="0" bIns="0" rtlCol="0">
            <a:spAutoFit/>
          </a:bodyPr>
          <a:lstStyle/>
          <a:p>
            <a:pPr marL="1764664">
              <a:lnSpc>
                <a:spcPts val="2540"/>
              </a:lnSpc>
              <a:spcBef>
                <a:spcPts val="95"/>
              </a:spcBef>
            </a:pPr>
            <a:r>
              <a:rPr sz="2200" b="1" spc="-5" dirty="0">
                <a:solidFill>
                  <a:srgbClr val="C00000"/>
                </a:solidFill>
                <a:latin typeface="Times New Roman"/>
                <a:cs typeface="Times New Roman"/>
              </a:rPr>
              <a:t>Smectic A phase: </a:t>
            </a:r>
            <a:r>
              <a:rPr sz="2200" spc="-5" dirty="0">
                <a:latin typeface="Times New Roman"/>
                <a:cs typeface="Times New Roman"/>
              </a:rPr>
              <a:t>Molecules are oriented along the</a:t>
            </a:r>
            <a:r>
              <a:rPr sz="2200" spc="-155" dirty="0">
                <a:latin typeface="Times New Roman"/>
                <a:cs typeface="Times New Roman"/>
              </a:rPr>
              <a:t> </a:t>
            </a:r>
            <a:r>
              <a:rPr sz="2200" spc="-5" dirty="0">
                <a:latin typeface="Times New Roman"/>
                <a:cs typeface="Times New Roman"/>
              </a:rPr>
              <a:t>director</a:t>
            </a:r>
            <a:endParaRPr sz="2200" dirty="0">
              <a:latin typeface="Times New Roman"/>
              <a:cs typeface="Times New Roman"/>
            </a:endParaRPr>
          </a:p>
          <a:p>
            <a:pPr marL="12700">
              <a:lnSpc>
                <a:spcPts val="2760"/>
              </a:lnSpc>
            </a:pPr>
            <a:r>
              <a:rPr sz="2400" spc="-35" dirty="0">
                <a:solidFill>
                  <a:srgbClr val="C00000"/>
                </a:solidFill>
                <a:latin typeface="Times New Roman"/>
                <a:cs typeface="Times New Roman"/>
              </a:rPr>
              <a:t>Types</a:t>
            </a:r>
            <a:endParaRPr sz="2400" dirty="0">
              <a:latin typeface="Times New Roman"/>
              <a:cs typeface="Times New Roman"/>
            </a:endParaRPr>
          </a:p>
          <a:p>
            <a:pPr marL="1764664">
              <a:lnSpc>
                <a:spcPts val="2620"/>
              </a:lnSpc>
            </a:pPr>
            <a:r>
              <a:rPr sz="2200" b="1" spc="-5" dirty="0">
                <a:solidFill>
                  <a:srgbClr val="C00000"/>
                </a:solidFill>
                <a:latin typeface="Times New Roman"/>
                <a:cs typeface="Times New Roman"/>
              </a:rPr>
              <a:t>Smectic C phase: </a:t>
            </a:r>
            <a:r>
              <a:rPr sz="2200" spc="-5" dirty="0">
                <a:latin typeface="Times New Roman"/>
                <a:cs typeface="Times New Roman"/>
              </a:rPr>
              <a:t>Molecules are tilted away from the</a:t>
            </a:r>
            <a:r>
              <a:rPr sz="2200" spc="125" dirty="0">
                <a:latin typeface="Times New Roman"/>
                <a:cs typeface="Times New Roman"/>
              </a:rPr>
              <a:t> </a:t>
            </a:r>
            <a:r>
              <a:rPr sz="2200" spc="-5" dirty="0">
                <a:latin typeface="Times New Roman"/>
                <a:cs typeface="Times New Roman"/>
              </a:rPr>
              <a:t>director</a:t>
            </a:r>
            <a:endParaRPr sz="2200" dirty="0">
              <a:latin typeface="Times New Roman"/>
              <a:cs typeface="Times New Roman"/>
            </a:endParaRPr>
          </a:p>
        </p:txBody>
      </p:sp>
      <p:sp>
        <p:nvSpPr>
          <p:cNvPr id="12" name="object 12"/>
          <p:cNvSpPr/>
          <p:nvPr/>
        </p:nvSpPr>
        <p:spPr>
          <a:xfrm>
            <a:off x="1219606" y="5043754"/>
            <a:ext cx="492759" cy="485140"/>
          </a:xfrm>
          <a:custGeom>
            <a:avLst/>
            <a:gdLst/>
            <a:ahLst/>
            <a:cxnLst/>
            <a:rect l="l" t="t" r="r" b="b"/>
            <a:pathLst>
              <a:path w="492760" h="485139">
                <a:moveTo>
                  <a:pt x="0" y="121158"/>
                </a:moveTo>
                <a:lnTo>
                  <a:pt x="249935" y="121158"/>
                </a:lnTo>
                <a:lnTo>
                  <a:pt x="249935" y="0"/>
                </a:lnTo>
                <a:lnTo>
                  <a:pt x="492252" y="242315"/>
                </a:lnTo>
                <a:lnTo>
                  <a:pt x="249935" y="484631"/>
                </a:lnTo>
                <a:lnTo>
                  <a:pt x="249935" y="363474"/>
                </a:lnTo>
                <a:lnTo>
                  <a:pt x="0" y="363474"/>
                </a:lnTo>
                <a:lnTo>
                  <a:pt x="0" y="121158"/>
                </a:lnTo>
                <a:close/>
              </a:path>
            </a:pathLst>
          </a:custGeom>
          <a:ln w="12192">
            <a:solidFill>
              <a:srgbClr val="41709C"/>
            </a:solidFill>
          </a:ln>
        </p:spPr>
        <p:txBody>
          <a:bodyPr wrap="square" lIns="0" tIns="0" rIns="0" bIns="0" rtlCol="0"/>
          <a:lstStyle/>
          <a:p>
            <a:endParaRPr/>
          </a:p>
        </p:txBody>
      </p:sp>
      <p:pic>
        <p:nvPicPr>
          <p:cNvPr id="13" name="Picture 4"/>
          <p:cNvPicPr>
            <a:picLocks noChangeAspect="1" noChangeArrowheads="1"/>
          </p:cNvPicPr>
          <p:nvPr/>
        </p:nvPicPr>
        <p:blipFill>
          <a:blip r:embed="rId4"/>
          <a:srcRect/>
          <a:stretch>
            <a:fillRect/>
          </a:stretch>
        </p:blipFill>
        <p:spPr bwMode="auto">
          <a:xfrm>
            <a:off x="7347496" y="3785703"/>
            <a:ext cx="4844503" cy="284369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1513" y="288797"/>
            <a:ext cx="5563235" cy="574040"/>
          </a:xfrm>
          <a:prstGeom prst="rect">
            <a:avLst/>
          </a:prstGeom>
        </p:spPr>
        <p:txBody>
          <a:bodyPr vert="horz" wrap="square" lIns="0" tIns="12700" rIns="0" bIns="0" rtlCol="0">
            <a:spAutoFit/>
          </a:bodyPr>
          <a:lstStyle/>
          <a:p>
            <a:pPr marL="12700">
              <a:lnSpc>
                <a:spcPct val="100000"/>
              </a:lnSpc>
              <a:spcBef>
                <a:spcPts val="100"/>
              </a:spcBef>
              <a:tabLst>
                <a:tab pos="527685" algn="l"/>
              </a:tabLst>
            </a:pPr>
            <a:r>
              <a:rPr sz="3600" dirty="0">
                <a:solidFill>
                  <a:srgbClr val="C00000"/>
                </a:solidFill>
              </a:rPr>
              <a:t>2.	</a:t>
            </a:r>
            <a:r>
              <a:rPr sz="3600" spc="-5" dirty="0">
                <a:solidFill>
                  <a:srgbClr val="C00000"/>
                </a:solidFill>
              </a:rPr>
              <a:t>Lyotropic </a:t>
            </a:r>
            <a:r>
              <a:rPr sz="3600" spc="-10" dirty="0">
                <a:solidFill>
                  <a:srgbClr val="C00000"/>
                </a:solidFill>
              </a:rPr>
              <a:t>Liquid</a:t>
            </a:r>
            <a:r>
              <a:rPr sz="3600" spc="-25" dirty="0">
                <a:solidFill>
                  <a:srgbClr val="C00000"/>
                </a:solidFill>
              </a:rPr>
              <a:t> </a:t>
            </a:r>
            <a:r>
              <a:rPr sz="3600" spc="-5" dirty="0">
                <a:solidFill>
                  <a:srgbClr val="C00000"/>
                </a:solidFill>
              </a:rPr>
              <a:t>Crystal</a:t>
            </a:r>
            <a:endParaRPr sz="3600"/>
          </a:p>
        </p:txBody>
      </p:sp>
      <p:sp>
        <p:nvSpPr>
          <p:cNvPr id="3" name="object 3"/>
          <p:cNvSpPr txBox="1"/>
          <p:nvPr/>
        </p:nvSpPr>
        <p:spPr>
          <a:xfrm>
            <a:off x="165912" y="1268984"/>
            <a:ext cx="5815965" cy="953769"/>
          </a:xfrm>
          <a:prstGeom prst="rect">
            <a:avLst/>
          </a:prstGeom>
        </p:spPr>
        <p:txBody>
          <a:bodyPr vert="horz" wrap="square" lIns="0" tIns="12065" rIns="0" bIns="0" rtlCol="0">
            <a:spAutoFit/>
          </a:bodyPr>
          <a:lstStyle/>
          <a:p>
            <a:pPr marL="12700">
              <a:lnSpc>
                <a:spcPct val="100000"/>
              </a:lnSpc>
              <a:spcBef>
                <a:spcPts val="95"/>
              </a:spcBef>
            </a:pPr>
            <a:r>
              <a:rPr sz="2200" spc="-5" dirty="0">
                <a:latin typeface="Book Antiqua"/>
                <a:cs typeface="Book Antiqua"/>
              </a:rPr>
              <a:t>Lyotropic LCs have two</a:t>
            </a:r>
            <a:r>
              <a:rPr sz="2200" spc="10" dirty="0">
                <a:latin typeface="Book Antiqua"/>
                <a:cs typeface="Book Antiqua"/>
              </a:rPr>
              <a:t> </a:t>
            </a:r>
            <a:r>
              <a:rPr sz="2200" spc="-5" dirty="0">
                <a:latin typeface="Book Antiqua"/>
                <a:cs typeface="Book Antiqua"/>
              </a:rPr>
              <a:t>component</a:t>
            </a:r>
            <a:endParaRPr sz="2200">
              <a:latin typeface="Book Antiqua"/>
              <a:cs typeface="Book Antiqua"/>
            </a:endParaRPr>
          </a:p>
          <a:p>
            <a:pPr marL="2466975">
              <a:lnSpc>
                <a:spcPct val="100000"/>
              </a:lnSpc>
              <a:spcBef>
                <a:spcPts val="2030"/>
              </a:spcBef>
              <a:tabLst>
                <a:tab pos="2809875" algn="l"/>
              </a:tabLst>
            </a:pPr>
            <a:r>
              <a:rPr sz="2200" spc="-5" dirty="0">
                <a:latin typeface="Book Antiqua"/>
                <a:cs typeface="Book Antiqua"/>
              </a:rPr>
              <a:t>1.	Hydrophilic Polar</a:t>
            </a:r>
            <a:r>
              <a:rPr sz="2200" spc="-35" dirty="0">
                <a:latin typeface="Book Antiqua"/>
                <a:cs typeface="Book Antiqua"/>
              </a:rPr>
              <a:t> </a:t>
            </a:r>
            <a:r>
              <a:rPr sz="2200" spc="-5" dirty="0">
                <a:latin typeface="Book Antiqua"/>
                <a:cs typeface="Book Antiqua"/>
              </a:rPr>
              <a:t>Head</a:t>
            </a:r>
            <a:endParaRPr sz="2200">
              <a:latin typeface="Book Antiqua"/>
              <a:cs typeface="Book Antiqua"/>
            </a:endParaRPr>
          </a:p>
        </p:txBody>
      </p:sp>
      <p:sp>
        <p:nvSpPr>
          <p:cNvPr id="4" name="object 4"/>
          <p:cNvSpPr/>
          <p:nvPr/>
        </p:nvSpPr>
        <p:spPr>
          <a:xfrm>
            <a:off x="9302495" y="3668153"/>
            <a:ext cx="2598815" cy="192496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789778" y="1165367"/>
            <a:ext cx="2216255" cy="218979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714738" y="1104646"/>
            <a:ext cx="319405" cy="323215"/>
          </a:xfrm>
          <a:custGeom>
            <a:avLst/>
            <a:gdLst/>
            <a:ahLst/>
            <a:cxnLst/>
            <a:rect l="l" t="t" r="r" b="b"/>
            <a:pathLst>
              <a:path w="319404" h="323215">
                <a:moveTo>
                  <a:pt x="30098" y="230631"/>
                </a:moveTo>
                <a:lnTo>
                  <a:pt x="0" y="322961"/>
                </a:lnTo>
                <a:lnTo>
                  <a:pt x="91947" y="291718"/>
                </a:lnTo>
                <a:lnTo>
                  <a:pt x="81789" y="281686"/>
                </a:lnTo>
                <a:lnTo>
                  <a:pt x="61213" y="281686"/>
                </a:lnTo>
                <a:lnTo>
                  <a:pt x="40512" y="261365"/>
                </a:lnTo>
                <a:lnTo>
                  <a:pt x="50732" y="251010"/>
                </a:lnTo>
                <a:lnTo>
                  <a:pt x="30098" y="230631"/>
                </a:lnTo>
                <a:close/>
              </a:path>
              <a:path w="319404" h="323215">
                <a:moveTo>
                  <a:pt x="50732" y="251010"/>
                </a:moveTo>
                <a:lnTo>
                  <a:pt x="40512" y="261365"/>
                </a:lnTo>
                <a:lnTo>
                  <a:pt x="61213" y="281686"/>
                </a:lnTo>
                <a:lnTo>
                  <a:pt x="71370" y="271394"/>
                </a:lnTo>
                <a:lnTo>
                  <a:pt x="50732" y="251010"/>
                </a:lnTo>
                <a:close/>
              </a:path>
              <a:path w="319404" h="323215">
                <a:moveTo>
                  <a:pt x="71370" y="271394"/>
                </a:moveTo>
                <a:lnTo>
                  <a:pt x="61213" y="281686"/>
                </a:lnTo>
                <a:lnTo>
                  <a:pt x="81789" y="281686"/>
                </a:lnTo>
                <a:lnTo>
                  <a:pt x="71370" y="271394"/>
                </a:lnTo>
                <a:close/>
              </a:path>
              <a:path w="319404" h="323215">
                <a:moveTo>
                  <a:pt x="298450" y="0"/>
                </a:moveTo>
                <a:lnTo>
                  <a:pt x="50732" y="251010"/>
                </a:lnTo>
                <a:lnTo>
                  <a:pt x="71370" y="271394"/>
                </a:lnTo>
                <a:lnTo>
                  <a:pt x="319150" y="20319"/>
                </a:lnTo>
                <a:lnTo>
                  <a:pt x="298450" y="0"/>
                </a:lnTo>
                <a:close/>
              </a:path>
            </a:pathLst>
          </a:custGeom>
          <a:solidFill>
            <a:srgbClr val="000000"/>
          </a:solidFill>
        </p:spPr>
        <p:txBody>
          <a:bodyPr wrap="square" lIns="0" tIns="0" rIns="0" bIns="0" rtlCol="0"/>
          <a:lstStyle/>
          <a:p>
            <a:endParaRPr/>
          </a:p>
        </p:txBody>
      </p:sp>
      <p:sp>
        <p:nvSpPr>
          <p:cNvPr id="7" name="object 7"/>
          <p:cNvSpPr txBox="1"/>
          <p:nvPr/>
        </p:nvSpPr>
        <p:spPr>
          <a:xfrm>
            <a:off x="10198100" y="926338"/>
            <a:ext cx="188150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Book Antiqua"/>
                <a:cs typeface="Book Antiqua"/>
              </a:rPr>
              <a:t>Hydrophilic</a:t>
            </a:r>
            <a:r>
              <a:rPr sz="1800" spc="-50" dirty="0">
                <a:latin typeface="Book Antiqua"/>
                <a:cs typeface="Book Antiqua"/>
              </a:rPr>
              <a:t> </a:t>
            </a:r>
            <a:r>
              <a:rPr sz="1800" spc="-5" dirty="0">
                <a:latin typeface="Book Antiqua"/>
                <a:cs typeface="Book Antiqua"/>
              </a:rPr>
              <a:t>Head</a:t>
            </a:r>
            <a:endParaRPr sz="1800">
              <a:latin typeface="Book Antiqua"/>
              <a:cs typeface="Book Antiqua"/>
            </a:endParaRPr>
          </a:p>
        </p:txBody>
      </p:sp>
      <p:sp>
        <p:nvSpPr>
          <p:cNvPr id="8" name="object 8"/>
          <p:cNvSpPr/>
          <p:nvPr/>
        </p:nvSpPr>
        <p:spPr>
          <a:xfrm>
            <a:off x="9473945" y="1782826"/>
            <a:ext cx="805815" cy="377190"/>
          </a:xfrm>
          <a:custGeom>
            <a:avLst/>
            <a:gdLst/>
            <a:ahLst/>
            <a:cxnLst/>
            <a:rect l="l" t="t" r="r" b="b"/>
            <a:pathLst>
              <a:path w="805815" h="377189">
                <a:moveTo>
                  <a:pt x="61340" y="297688"/>
                </a:moveTo>
                <a:lnTo>
                  <a:pt x="0" y="372999"/>
                </a:lnTo>
                <a:lnTo>
                  <a:pt x="97027" y="376936"/>
                </a:lnTo>
                <a:lnTo>
                  <a:pt x="87820" y="356488"/>
                </a:lnTo>
                <a:lnTo>
                  <a:pt x="72008" y="356488"/>
                </a:lnTo>
                <a:lnTo>
                  <a:pt x="60071" y="330073"/>
                </a:lnTo>
                <a:lnTo>
                  <a:pt x="73252" y="324139"/>
                </a:lnTo>
                <a:lnTo>
                  <a:pt x="61340" y="297688"/>
                </a:lnTo>
                <a:close/>
              </a:path>
              <a:path w="805815" h="377189">
                <a:moveTo>
                  <a:pt x="73252" y="324139"/>
                </a:moveTo>
                <a:lnTo>
                  <a:pt x="60071" y="330073"/>
                </a:lnTo>
                <a:lnTo>
                  <a:pt x="72008" y="356488"/>
                </a:lnTo>
                <a:lnTo>
                  <a:pt x="85155" y="350571"/>
                </a:lnTo>
                <a:lnTo>
                  <a:pt x="73252" y="324139"/>
                </a:lnTo>
                <a:close/>
              </a:path>
              <a:path w="805815" h="377189">
                <a:moveTo>
                  <a:pt x="85155" y="350571"/>
                </a:moveTo>
                <a:lnTo>
                  <a:pt x="72008" y="356488"/>
                </a:lnTo>
                <a:lnTo>
                  <a:pt x="87820" y="356488"/>
                </a:lnTo>
                <a:lnTo>
                  <a:pt x="85155" y="350571"/>
                </a:lnTo>
                <a:close/>
              </a:path>
              <a:path w="805815" h="377189">
                <a:moveTo>
                  <a:pt x="793369" y="0"/>
                </a:moveTo>
                <a:lnTo>
                  <a:pt x="73252" y="324139"/>
                </a:lnTo>
                <a:lnTo>
                  <a:pt x="85155" y="350571"/>
                </a:lnTo>
                <a:lnTo>
                  <a:pt x="805306" y="26415"/>
                </a:lnTo>
                <a:lnTo>
                  <a:pt x="793369" y="0"/>
                </a:lnTo>
                <a:close/>
              </a:path>
            </a:pathLst>
          </a:custGeom>
          <a:solidFill>
            <a:srgbClr val="000000"/>
          </a:solidFill>
        </p:spPr>
        <p:txBody>
          <a:bodyPr wrap="square" lIns="0" tIns="0" rIns="0" bIns="0" rtlCol="0"/>
          <a:lstStyle/>
          <a:p>
            <a:endParaRPr/>
          </a:p>
        </p:txBody>
      </p:sp>
      <p:sp>
        <p:nvSpPr>
          <p:cNvPr id="9" name="object 9"/>
          <p:cNvSpPr txBox="1"/>
          <p:nvPr/>
        </p:nvSpPr>
        <p:spPr>
          <a:xfrm>
            <a:off x="10352278" y="1607565"/>
            <a:ext cx="176974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Book Antiqua"/>
                <a:cs typeface="Book Antiqua"/>
              </a:rPr>
              <a:t>Hydrophobic</a:t>
            </a:r>
            <a:r>
              <a:rPr sz="1800" spc="-40" dirty="0">
                <a:latin typeface="Book Antiqua"/>
                <a:cs typeface="Book Antiqua"/>
              </a:rPr>
              <a:t> </a:t>
            </a:r>
            <a:r>
              <a:rPr sz="1800" spc="-5" dirty="0">
                <a:latin typeface="Book Antiqua"/>
                <a:cs typeface="Book Antiqua"/>
              </a:rPr>
              <a:t>tail</a:t>
            </a:r>
            <a:endParaRPr sz="1800">
              <a:latin typeface="Book Antiqua"/>
              <a:cs typeface="Book Antiqua"/>
            </a:endParaRPr>
          </a:p>
        </p:txBody>
      </p:sp>
      <p:sp>
        <p:nvSpPr>
          <p:cNvPr id="10" name="object 10"/>
          <p:cNvSpPr/>
          <p:nvPr/>
        </p:nvSpPr>
        <p:spPr>
          <a:xfrm>
            <a:off x="7746492" y="1176527"/>
            <a:ext cx="285115" cy="352425"/>
          </a:xfrm>
          <a:custGeom>
            <a:avLst/>
            <a:gdLst/>
            <a:ahLst/>
            <a:cxnLst/>
            <a:rect l="l" t="t" r="r" b="b"/>
            <a:pathLst>
              <a:path w="285115" h="352425">
                <a:moveTo>
                  <a:pt x="142493" y="0"/>
                </a:moveTo>
                <a:lnTo>
                  <a:pt x="97438" y="8979"/>
                </a:lnTo>
                <a:lnTo>
                  <a:pt x="58320" y="33979"/>
                </a:lnTo>
                <a:lnTo>
                  <a:pt x="27480" y="72091"/>
                </a:lnTo>
                <a:lnTo>
                  <a:pt x="7260" y="120408"/>
                </a:lnTo>
                <a:lnTo>
                  <a:pt x="0" y="176022"/>
                </a:lnTo>
                <a:lnTo>
                  <a:pt x="7260" y="231635"/>
                </a:lnTo>
                <a:lnTo>
                  <a:pt x="27480" y="279952"/>
                </a:lnTo>
                <a:lnTo>
                  <a:pt x="58320" y="318064"/>
                </a:lnTo>
                <a:lnTo>
                  <a:pt x="97438" y="343064"/>
                </a:lnTo>
                <a:lnTo>
                  <a:pt x="142493" y="352044"/>
                </a:lnTo>
                <a:lnTo>
                  <a:pt x="187549" y="343064"/>
                </a:lnTo>
                <a:lnTo>
                  <a:pt x="226667" y="318064"/>
                </a:lnTo>
                <a:lnTo>
                  <a:pt x="257507" y="279952"/>
                </a:lnTo>
                <a:lnTo>
                  <a:pt x="277727" y="231635"/>
                </a:lnTo>
                <a:lnTo>
                  <a:pt x="284987" y="176022"/>
                </a:lnTo>
                <a:lnTo>
                  <a:pt x="277727" y="120408"/>
                </a:lnTo>
                <a:lnTo>
                  <a:pt x="257507" y="72091"/>
                </a:lnTo>
                <a:lnTo>
                  <a:pt x="226667" y="33979"/>
                </a:lnTo>
                <a:lnTo>
                  <a:pt x="187549" y="8979"/>
                </a:lnTo>
                <a:lnTo>
                  <a:pt x="142493" y="0"/>
                </a:lnTo>
                <a:close/>
              </a:path>
            </a:pathLst>
          </a:custGeom>
          <a:solidFill>
            <a:srgbClr val="FFFFFF"/>
          </a:solidFill>
        </p:spPr>
        <p:txBody>
          <a:bodyPr wrap="square" lIns="0" tIns="0" rIns="0" bIns="0" rtlCol="0"/>
          <a:lstStyle/>
          <a:p>
            <a:endParaRPr/>
          </a:p>
        </p:txBody>
      </p:sp>
      <p:sp>
        <p:nvSpPr>
          <p:cNvPr id="11" name="object 11"/>
          <p:cNvSpPr/>
          <p:nvPr/>
        </p:nvSpPr>
        <p:spPr>
          <a:xfrm>
            <a:off x="3113277" y="6240209"/>
            <a:ext cx="410209" cy="232410"/>
          </a:xfrm>
          <a:custGeom>
            <a:avLst/>
            <a:gdLst/>
            <a:ahLst/>
            <a:cxnLst/>
            <a:rect l="l" t="t" r="r" b="b"/>
            <a:pathLst>
              <a:path w="410210" h="232410">
                <a:moveTo>
                  <a:pt x="410178" y="0"/>
                </a:moveTo>
                <a:lnTo>
                  <a:pt x="0" y="231849"/>
                </a:lnTo>
              </a:path>
            </a:pathLst>
          </a:custGeom>
          <a:ln w="3175">
            <a:solidFill>
              <a:srgbClr val="000000"/>
            </a:solidFill>
          </a:ln>
        </p:spPr>
        <p:txBody>
          <a:bodyPr wrap="square" lIns="0" tIns="0" rIns="0" bIns="0" rtlCol="0"/>
          <a:lstStyle/>
          <a:p>
            <a:endParaRPr/>
          </a:p>
        </p:txBody>
      </p:sp>
      <p:sp>
        <p:nvSpPr>
          <p:cNvPr id="12" name="object 12"/>
          <p:cNvSpPr/>
          <p:nvPr/>
        </p:nvSpPr>
        <p:spPr>
          <a:xfrm>
            <a:off x="3101879" y="6220410"/>
            <a:ext cx="422275" cy="268605"/>
          </a:xfrm>
          <a:custGeom>
            <a:avLst/>
            <a:gdLst/>
            <a:ahLst/>
            <a:cxnLst/>
            <a:rect l="l" t="t" r="r" b="b"/>
            <a:pathLst>
              <a:path w="422275" h="268604">
                <a:moveTo>
                  <a:pt x="421664" y="0"/>
                </a:moveTo>
                <a:lnTo>
                  <a:pt x="0" y="243349"/>
                </a:lnTo>
                <a:lnTo>
                  <a:pt x="7657" y="256771"/>
                </a:lnTo>
                <a:lnTo>
                  <a:pt x="13400" y="268277"/>
                </a:lnTo>
                <a:lnTo>
                  <a:pt x="421664" y="32592"/>
                </a:lnTo>
                <a:lnTo>
                  <a:pt x="421664" y="0"/>
                </a:lnTo>
                <a:close/>
              </a:path>
            </a:pathLst>
          </a:custGeom>
          <a:solidFill>
            <a:srgbClr val="000000"/>
          </a:solidFill>
        </p:spPr>
        <p:txBody>
          <a:bodyPr wrap="square" lIns="0" tIns="0" rIns="0" bIns="0" rtlCol="0"/>
          <a:lstStyle/>
          <a:p>
            <a:endParaRPr/>
          </a:p>
        </p:txBody>
      </p:sp>
      <p:sp>
        <p:nvSpPr>
          <p:cNvPr id="13" name="object 13"/>
          <p:cNvSpPr/>
          <p:nvPr/>
        </p:nvSpPr>
        <p:spPr>
          <a:xfrm>
            <a:off x="3529198" y="6242122"/>
            <a:ext cx="408305" cy="232410"/>
          </a:xfrm>
          <a:custGeom>
            <a:avLst/>
            <a:gdLst/>
            <a:ahLst/>
            <a:cxnLst/>
            <a:rect l="l" t="t" r="r" b="b"/>
            <a:pathLst>
              <a:path w="408304" h="232410">
                <a:moveTo>
                  <a:pt x="408240" y="231854"/>
                </a:moveTo>
                <a:lnTo>
                  <a:pt x="0" y="0"/>
                </a:lnTo>
              </a:path>
            </a:pathLst>
          </a:custGeom>
          <a:ln w="3175">
            <a:solidFill>
              <a:srgbClr val="000000"/>
            </a:solidFill>
          </a:ln>
        </p:spPr>
        <p:txBody>
          <a:bodyPr wrap="square" lIns="0" tIns="0" rIns="0" bIns="0" rtlCol="0"/>
          <a:lstStyle/>
          <a:p>
            <a:endParaRPr/>
          </a:p>
        </p:txBody>
      </p:sp>
      <p:sp>
        <p:nvSpPr>
          <p:cNvPr id="14" name="object 14"/>
          <p:cNvSpPr/>
          <p:nvPr/>
        </p:nvSpPr>
        <p:spPr>
          <a:xfrm>
            <a:off x="3523543" y="6220410"/>
            <a:ext cx="415925" cy="272415"/>
          </a:xfrm>
          <a:custGeom>
            <a:avLst/>
            <a:gdLst/>
            <a:ahLst/>
            <a:cxnLst/>
            <a:rect l="l" t="t" r="r" b="b"/>
            <a:pathLst>
              <a:path w="415925" h="272414">
                <a:moveTo>
                  <a:pt x="0" y="0"/>
                </a:moveTo>
                <a:lnTo>
                  <a:pt x="0" y="32592"/>
                </a:lnTo>
                <a:lnTo>
                  <a:pt x="415911" y="272113"/>
                </a:lnTo>
                <a:lnTo>
                  <a:pt x="415911" y="239523"/>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3943196" y="6240209"/>
            <a:ext cx="410209" cy="232410"/>
          </a:xfrm>
          <a:custGeom>
            <a:avLst/>
            <a:gdLst/>
            <a:ahLst/>
            <a:cxnLst/>
            <a:rect l="l" t="t" r="r" b="b"/>
            <a:pathLst>
              <a:path w="410210" h="232410">
                <a:moveTo>
                  <a:pt x="410017" y="0"/>
                </a:moveTo>
                <a:lnTo>
                  <a:pt x="0" y="231849"/>
                </a:lnTo>
              </a:path>
            </a:pathLst>
          </a:custGeom>
          <a:ln w="3175">
            <a:solidFill>
              <a:srgbClr val="000000"/>
            </a:solidFill>
          </a:ln>
        </p:spPr>
        <p:txBody>
          <a:bodyPr wrap="square" lIns="0" tIns="0" rIns="0" bIns="0" rtlCol="0"/>
          <a:lstStyle/>
          <a:p>
            <a:endParaRPr/>
          </a:p>
        </p:txBody>
      </p:sp>
      <p:sp>
        <p:nvSpPr>
          <p:cNvPr id="16" name="object 16"/>
          <p:cNvSpPr/>
          <p:nvPr/>
        </p:nvSpPr>
        <p:spPr>
          <a:xfrm>
            <a:off x="3939454" y="6220410"/>
            <a:ext cx="414020" cy="272415"/>
          </a:xfrm>
          <a:custGeom>
            <a:avLst/>
            <a:gdLst/>
            <a:ahLst/>
            <a:cxnLst/>
            <a:rect l="l" t="t" r="r" b="b"/>
            <a:pathLst>
              <a:path w="414020" h="272414">
                <a:moveTo>
                  <a:pt x="413831" y="0"/>
                </a:moveTo>
                <a:lnTo>
                  <a:pt x="0" y="239523"/>
                </a:lnTo>
                <a:lnTo>
                  <a:pt x="0" y="272113"/>
                </a:lnTo>
                <a:lnTo>
                  <a:pt x="413831" y="32592"/>
                </a:lnTo>
                <a:lnTo>
                  <a:pt x="413831" y="0"/>
                </a:lnTo>
                <a:close/>
              </a:path>
            </a:pathLst>
          </a:custGeom>
          <a:solidFill>
            <a:srgbClr val="000000"/>
          </a:solidFill>
        </p:spPr>
        <p:txBody>
          <a:bodyPr wrap="square" lIns="0" tIns="0" rIns="0" bIns="0" rtlCol="0"/>
          <a:lstStyle/>
          <a:p>
            <a:endParaRPr/>
          </a:p>
        </p:txBody>
      </p:sp>
      <p:sp>
        <p:nvSpPr>
          <p:cNvPr id="17" name="object 17"/>
          <p:cNvSpPr/>
          <p:nvPr/>
        </p:nvSpPr>
        <p:spPr>
          <a:xfrm>
            <a:off x="4358970" y="6242122"/>
            <a:ext cx="408305" cy="232410"/>
          </a:xfrm>
          <a:custGeom>
            <a:avLst/>
            <a:gdLst/>
            <a:ahLst/>
            <a:cxnLst/>
            <a:rect l="l" t="t" r="r" b="b"/>
            <a:pathLst>
              <a:path w="408304" h="232410">
                <a:moveTo>
                  <a:pt x="408290" y="231854"/>
                </a:moveTo>
                <a:lnTo>
                  <a:pt x="0" y="0"/>
                </a:lnTo>
              </a:path>
            </a:pathLst>
          </a:custGeom>
          <a:ln w="3175">
            <a:solidFill>
              <a:srgbClr val="000000"/>
            </a:solidFill>
          </a:ln>
        </p:spPr>
        <p:txBody>
          <a:bodyPr wrap="square" lIns="0" tIns="0" rIns="0" bIns="0" rtlCol="0"/>
          <a:lstStyle/>
          <a:p>
            <a:endParaRPr/>
          </a:p>
        </p:txBody>
      </p:sp>
      <p:sp>
        <p:nvSpPr>
          <p:cNvPr id="18" name="object 18"/>
          <p:cNvSpPr/>
          <p:nvPr/>
        </p:nvSpPr>
        <p:spPr>
          <a:xfrm>
            <a:off x="4353285" y="6220410"/>
            <a:ext cx="415925" cy="272415"/>
          </a:xfrm>
          <a:custGeom>
            <a:avLst/>
            <a:gdLst/>
            <a:ahLst/>
            <a:cxnLst/>
            <a:rect l="l" t="t" r="r" b="b"/>
            <a:pathLst>
              <a:path w="415925" h="272414">
                <a:moveTo>
                  <a:pt x="0" y="0"/>
                </a:moveTo>
                <a:lnTo>
                  <a:pt x="0" y="32592"/>
                </a:lnTo>
                <a:lnTo>
                  <a:pt x="415918" y="272113"/>
                </a:lnTo>
                <a:lnTo>
                  <a:pt x="415918" y="239523"/>
                </a:lnTo>
                <a:lnTo>
                  <a:pt x="0" y="0"/>
                </a:lnTo>
                <a:close/>
              </a:path>
            </a:pathLst>
          </a:custGeom>
          <a:solidFill>
            <a:srgbClr val="000000"/>
          </a:solidFill>
        </p:spPr>
        <p:txBody>
          <a:bodyPr wrap="square" lIns="0" tIns="0" rIns="0" bIns="0" rtlCol="0"/>
          <a:lstStyle/>
          <a:p>
            <a:endParaRPr/>
          </a:p>
        </p:txBody>
      </p:sp>
      <p:sp>
        <p:nvSpPr>
          <p:cNvPr id="19" name="object 19"/>
          <p:cNvSpPr/>
          <p:nvPr/>
        </p:nvSpPr>
        <p:spPr>
          <a:xfrm>
            <a:off x="4772945" y="6240209"/>
            <a:ext cx="410845" cy="232410"/>
          </a:xfrm>
          <a:custGeom>
            <a:avLst/>
            <a:gdLst/>
            <a:ahLst/>
            <a:cxnLst/>
            <a:rect l="l" t="t" r="r" b="b"/>
            <a:pathLst>
              <a:path w="410845" h="232410">
                <a:moveTo>
                  <a:pt x="410233" y="0"/>
                </a:moveTo>
                <a:lnTo>
                  <a:pt x="0" y="231849"/>
                </a:lnTo>
              </a:path>
            </a:pathLst>
          </a:custGeom>
          <a:ln w="3175">
            <a:solidFill>
              <a:srgbClr val="000000"/>
            </a:solidFill>
          </a:ln>
        </p:spPr>
        <p:txBody>
          <a:bodyPr wrap="square" lIns="0" tIns="0" rIns="0" bIns="0" rtlCol="0"/>
          <a:lstStyle/>
          <a:p>
            <a:endParaRPr/>
          </a:p>
        </p:txBody>
      </p:sp>
      <p:sp>
        <p:nvSpPr>
          <p:cNvPr id="20" name="object 20"/>
          <p:cNvSpPr/>
          <p:nvPr/>
        </p:nvSpPr>
        <p:spPr>
          <a:xfrm>
            <a:off x="4769203" y="6220410"/>
            <a:ext cx="414655" cy="272415"/>
          </a:xfrm>
          <a:custGeom>
            <a:avLst/>
            <a:gdLst/>
            <a:ahLst/>
            <a:cxnLst/>
            <a:rect l="l" t="t" r="r" b="b"/>
            <a:pathLst>
              <a:path w="414654" h="272414">
                <a:moveTo>
                  <a:pt x="414047" y="0"/>
                </a:moveTo>
                <a:lnTo>
                  <a:pt x="0" y="239523"/>
                </a:lnTo>
                <a:lnTo>
                  <a:pt x="0" y="272113"/>
                </a:lnTo>
                <a:lnTo>
                  <a:pt x="414047" y="32592"/>
                </a:lnTo>
                <a:lnTo>
                  <a:pt x="414047" y="0"/>
                </a:lnTo>
                <a:close/>
              </a:path>
            </a:pathLst>
          </a:custGeom>
          <a:solidFill>
            <a:srgbClr val="000000"/>
          </a:solidFill>
        </p:spPr>
        <p:txBody>
          <a:bodyPr wrap="square" lIns="0" tIns="0" rIns="0" bIns="0" rtlCol="0"/>
          <a:lstStyle/>
          <a:p>
            <a:endParaRPr/>
          </a:p>
        </p:txBody>
      </p:sp>
      <p:sp>
        <p:nvSpPr>
          <p:cNvPr id="21" name="object 21"/>
          <p:cNvSpPr/>
          <p:nvPr/>
        </p:nvSpPr>
        <p:spPr>
          <a:xfrm>
            <a:off x="5188863" y="6242122"/>
            <a:ext cx="408305" cy="232410"/>
          </a:xfrm>
          <a:custGeom>
            <a:avLst/>
            <a:gdLst/>
            <a:ahLst/>
            <a:cxnLst/>
            <a:rect l="l" t="t" r="r" b="b"/>
            <a:pathLst>
              <a:path w="408304" h="232410">
                <a:moveTo>
                  <a:pt x="408146" y="231854"/>
                </a:moveTo>
                <a:lnTo>
                  <a:pt x="0" y="0"/>
                </a:lnTo>
              </a:path>
            </a:pathLst>
          </a:custGeom>
          <a:ln w="3175">
            <a:solidFill>
              <a:srgbClr val="000000"/>
            </a:solidFill>
          </a:ln>
        </p:spPr>
        <p:txBody>
          <a:bodyPr wrap="square" lIns="0" tIns="0" rIns="0" bIns="0" rtlCol="0"/>
          <a:lstStyle/>
          <a:p>
            <a:endParaRPr/>
          </a:p>
        </p:txBody>
      </p:sp>
      <p:sp>
        <p:nvSpPr>
          <p:cNvPr id="22" name="object 22"/>
          <p:cNvSpPr/>
          <p:nvPr/>
        </p:nvSpPr>
        <p:spPr>
          <a:xfrm>
            <a:off x="5183251" y="6220410"/>
            <a:ext cx="415925" cy="272415"/>
          </a:xfrm>
          <a:custGeom>
            <a:avLst/>
            <a:gdLst/>
            <a:ahLst/>
            <a:cxnLst/>
            <a:rect l="l" t="t" r="r" b="b"/>
            <a:pathLst>
              <a:path w="415925" h="272414">
                <a:moveTo>
                  <a:pt x="0" y="0"/>
                </a:moveTo>
                <a:lnTo>
                  <a:pt x="0" y="32592"/>
                </a:lnTo>
                <a:lnTo>
                  <a:pt x="415774" y="272113"/>
                </a:lnTo>
                <a:lnTo>
                  <a:pt x="415774" y="239523"/>
                </a:lnTo>
                <a:lnTo>
                  <a:pt x="0" y="0"/>
                </a:lnTo>
                <a:close/>
              </a:path>
            </a:pathLst>
          </a:custGeom>
          <a:solidFill>
            <a:srgbClr val="000000"/>
          </a:solidFill>
        </p:spPr>
        <p:txBody>
          <a:bodyPr wrap="square" lIns="0" tIns="0" rIns="0" bIns="0" rtlCol="0"/>
          <a:lstStyle/>
          <a:p>
            <a:endParaRPr/>
          </a:p>
        </p:txBody>
      </p:sp>
      <p:sp>
        <p:nvSpPr>
          <p:cNvPr id="23" name="object 23"/>
          <p:cNvSpPr/>
          <p:nvPr/>
        </p:nvSpPr>
        <p:spPr>
          <a:xfrm>
            <a:off x="5602911" y="6320696"/>
            <a:ext cx="270510" cy="151765"/>
          </a:xfrm>
          <a:custGeom>
            <a:avLst/>
            <a:gdLst/>
            <a:ahLst/>
            <a:cxnLst/>
            <a:rect l="l" t="t" r="r" b="b"/>
            <a:pathLst>
              <a:path w="270510" h="151764">
                <a:moveTo>
                  <a:pt x="270058" y="0"/>
                </a:moveTo>
                <a:lnTo>
                  <a:pt x="0" y="151362"/>
                </a:lnTo>
              </a:path>
            </a:pathLst>
          </a:custGeom>
          <a:ln w="3175">
            <a:solidFill>
              <a:srgbClr val="000000"/>
            </a:solidFill>
          </a:ln>
        </p:spPr>
        <p:txBody>
          <a:bodyPr wrap="square" lIns="0" tIns="0" rIns="0" bIns="0" rtlCol="0"/>
          <a:lstStyle/>
          <a:p>
            <a:endParaRPr/>
          </a:p>
        </p:txBody>
      </p:sp>
      <p:sp>
        <p:nvSpPr>
          <p:cNvPr id="24" name="object 24"/>
          <p:cNvSpPr/>
          <p:nvPr/>
        </p:nvSpPr>
        <p:spPr>
          <a:xfrm>
            <a:off x="5599025" y="6306635"/>
            <a:ext cx="281940" cy="186055"/>
          </a:xfrm>
          <a:custGeom>
            <a:avLst/>
            <a:gdLst/>
            <a:ahLst/>
            <a:cxnLst/>
            <a:rect l="l" t="t" r="r" b="b"/>
            <a:pathLst>
              <a:path w="281939" h="186054">
                <a:moveTo>
                  <a:pt x="268331" y="0"/>
                </a:moveTo>
                <a:lnTo>
                  <a:pt x="0" y="153298"/>
                </a:lnTo>
                <a:lnTo>
                  <a:pt x="0" y="185887"/>
                </a:lnTo>
                <a:lnTo>
                  <a:pt x="281716" y="23028"/>
                </a:lnTo>
                <a:lnTo>
                  <a:pt x="268331" y="0"/>
                </a:lnTo>
                <a:close/>
              </a:path>
            </a:pathLst>
          </a:custGeom>
          <a:solidFill>
            <a:srgbClr val="000000"/>
          </a:solidFill>
        </p:spPr>
        <p:txBody>
          <a:bodyPr wrap="square" lIns="0" tIns="0" rIns="0" bIns="0" rtlCol="0"/>
          <a:lstStyle/>
          <a:p>
            <a:endParaRPr/>
          </a:p>
        </p:txBody>
      </p:sp>
      <p:sp>
        <p:nvSpPr>
          <p:cNvPr id="25" name="object 25"/>
          <p:cNvSpPr/>
          <p:nvPr/>
        </p:nvSpPr>
        <p:spPr>
          <a:xfrm>
            <a:off x="3709411" y="6193631"/>
            <a:ext cx="50165" cy="381635"/>
          </a:xfrm>
          <a:custGeom>
            <a:avLst/>
            <a:gdLst/>
            <a:ahLst/>
            <a:cxnLst/>
            <a:rect l="l" t="t" r="r" b="b"/>
            <a:pathLst>
              <a:path w="50164" h="381634">
                <a:moveTo>
                  <a:pt x="49938" y="0"/>
                </a:moveTo>
                <a:lnTo>
                  <a:pt x="28335" y="44443"/>
                </a:lnTo>
                <a:lnTo>
                  <a:pt x="12702" y="91224"/>
                </a:lnTo>
                <a:lnTo>
                  <a:pt x="3202" y="139804"/>
                </a:lnTo>
                <a:lnTo>
                  <a:pt x="0" y="189641"/>
                </a:lnTo>
                <a:lnTo>
                  <a:pt x="3202" y="239821"/>
                </a:lnTo>
                <a:lnTo>
                  <a:pt x="12702" y="289084"/>
                </a:lnTo>
                <a:lnTo>
                  <a:pt x="28335" y="336536"/>
                </a:lnTo>
                <a:lnTo>
                  <a:pt x="49939" y="381285"/>
                </a:lnTo>
              </a:path>
            </a:pathLst>
          </a:custGeom>
          <a:ln w="26504">
            <a:solidFill>
              <a:srgbClr val="000000"/>
            </a:solidFill>
          </a:ln>
        </p:spPr>
        <p:txBody>
          <a:bodyPr wrap="square" lIns="0" tIns="0" rIns="0" bIns="0" rtlCol="0"/>
          <a:lstStyle/>
          <a:p>
            <a:endParaRPr/>
          </a:p>
        </p:txBody>
      </p:sp>
      <p:sp>
        <p:nvSpPr>
          <p:cNvPr id="26" name="object 26"/>
          <p:cNvSpPr/>
          <p:nvPr/>
        </p:nvSpPr>
        <p:spPr>
          <a:xfrm>
            <a:off x="4119565" y="6193631"/>
            <a:ext cx="52069" cy="379730"/>
          </a:xfrm>
          <a:custGeom>
            <a:avLst/>
            <a:gdLst/>
            <a:ahLst/>
            <a:cxnLst/>
            <a:rect l="l" t="t" r="r" b="b"/>
            <a:pathLst>
              <a:path w="52070" h="379729">
                <a:moveTo>
                  <a:pt x="0" y="379369"/>
                </a:moveTo>
                <a:lnTo>
                  <a:pt x="21836" y="334950"/>
                </a:lnTo>
                <a:lnTo>
                  <a:pt x="38092" y="288368"/>
                </a:lnTo>
                <a:lnTo>
                  <a:pt x="48237" y="240339"/>
                </a:lnTo>
                <a:lnTo>
                  <a:pt x="51737" y="191579"/>
                </a:lnTo>
                <a:lnTo>
                  <a:pt x="48237" y="141428"/>
                </a:lnTo>
                <a:lnTo>
                  <a:pt x="38092" y="92184"/>
                </a:lnTo>
                <a:lnTo>
                  <a:pt x="21835" y="44742"/>
                </a:lnTo>
                <a:lnTo>
                  <a:pt x="0" y="0"/>
                </a:lnTo>
              </a:path>
            </a:pathLst>
          </a:custGeom>
          <a:ln w="26479">
            <a:solidFill>
              <a:srgbClr val="000000"/>
            </a:solidFill>
          </a:ln>
        </p:spPr>
        <p:txBody>
          <a:bodyPr wrap="square" lIns="0" tIns="0" rIns="0" bIns="0" rtlCol="0"/>
          <a:lstStyle/>
          <a:p>
            <a:endParaRPr/>
          </a:p>
        </p:txBody>
      </p:sp>
      <p:sp>
        <p:nvSpPr>
          <p:cNvPr id="27" name="object 27"/>
          <p:cNvSpPr/>
          <p:nvPr/>
        </p:nvSpPr>
        <p:spPr>
          <a:xfrm>
            <a:off x="6145188" y="6314933"/>
            <a:ext cx="281940" cy="159385"/>
          </a:xfrm>
          <a:custGeom>
            <a:avLst/>
            <a:gdLst/>
            <a:ahLst/>
            <a:cxnLst/>
            <a:rect l="l" t="t" r="r" b="b"/>
            <a:pathLst>
              <a:path w="281939" h="159385">
                <a:moveTo>
                  <a:pt x="281716" y="159043"/>
                </a:moveTo>
                <a:lnTo>
                  <a:pt x="0" y="0"/>
                </a:lnTo>
              </a:path>
            </a:pathLst>
          </a:custGeom>
          <a:ln w="3175">
            <a:solidFill>
              <a:srgbClr val="000000"/>
            </a:solidFill>
          </a:ln>
        </p:spPr>
        <p:txBody>
          <a:bodyPr wrap="square" lIns="0" tIns="0" rIns="0" bIns="0" rtlCol="0"/>
          <a:lstStyle/>
          <a:p>
            <a:endParaRPr/>
          </a:p>
        </p:txBody>
      </p:sp>
      <p:sp>
        <p:nvSpPr>
          <p:cNvPr id="28" name="object 28"/>
          <p:cNvSpPr/>
          <p:nvPr/>
        </p:nvSpPr>
        <p:spPr>
          <a:xfrm>
            <a:off x="6133746" y="6297047"/>
            <a:ext cx="300990" cy="191770"/>
          </a:xfrm>
          <a:custGeom>
            <a:avLst/>
            <a:gdLst/>
            <a:ahLst/>
            <a:cxnLst/>
            <a:rect l="l" t="t" r="r" b="b"/>
            <a:pathLst>
              <a:path w="300989" h="191770">
                <a:moveTo>
                  <a:pt x="13456" y="0"/>
                </a:moveTo>
                <a:lnTo>
                  <a:pt x="0" y="24941"/>
                </a:lnTo>
                <a:lnTo>
                  <a:pt x="287544" y="191641"/>
                </a:lnTo>
                <a:lnTo>
                  <a:pt x="295172" y="178219"/>
                </a:lnTo>
                <a:lnTo>
                  <a:pt x="300929" y="166712"/>
                </a:lnTo>
                <a:lnTo>
                  <a:pt x="13456" y="0"/>
                </a:lnTo>
                <a:close/>
              </a:path>
            </a:pathLst>
          </a:custGeom>
          <a:solidFill>
            <a:srgbClr val="000000"/>
          </a:solidFill>
        </p:spPr>
        <p:txBody>
          <a:bodyPr wrap="square" lIns="0" tIns="0" rIns="0" bIns="0" rtlCol="0"/>
          <a:lstStyle/>
          <a:p>
            <a:endParaRPr/>
          </a:p>
        </p:txBody>
      </p:sp>
      <p:sp>
        <p:nvSpPr>
          <p:cNvPr id="29" name="object 29"/>
          <p:cNvSpPr/>
          <p:nvPr/>
        </p:nvSpPr>
        <p:spPr>
          <a:xfrm>
            <a:off x="6014799" y="5761187"/>
            <a:ext cx="0" cy="354965"/>
          </a:xfrm>
          <a:custGeom>
            <a:avLst/>
            <a:gdLst/>
            <a:ahLst/>
            <a:cxnLst/>
            <a:rect l="l" t="t" r="r" b="b"/>
            <a:pathLst>
              <a:path h="354964">
                <a:moveTo>
                  <a:pt x="0" y="0"/>
                </a:moveTo>
                <a:lnTo>
                  <a:pt x="0" y="354441"/>
                </a:lnTo>
              </a:path>
            </a:pathLst>
          </a:custGeom>
          <a:ln w="3175">
            <a:solidFill>
              <a:srgbClr val="000000"/>
            </a:solidFill>
          </a:ln>
        </p:spPr>
        <p:txBody>
          <a:bodyPr wrap="square" lIns="0" tIns="0" rIns="0" bIns="0" rtlCol="0"/>
          <a:lstStyle/>
          <a:p>
            <a:endParaRPr/>
          </a:p>
        </p:txBody>
      </p:sp>
      <p:sp>
        <p:nvSpPr>
          <p:cNvPr id="30" name="object 30"/>
          <p:cNvSpPr/>
          <p:nvPr/>
        </p:nvSpPr>
        <p:spPr>
          <a:xfrm>
            <a:off x="6013972" y="5758653"/>
            <a:ext cx="0" cy="362585"/>
          </a:xfrm>
          <a:custGeom>
            <a:avLst/>
            <a:gdLst/>
            <a:ahLst/>
            <a:cxnLst/>
            <a:rect l="l" t="t" r="r" b="b"/>
            <a:pathLst>
              <a:path h="362585">
                <a:moveTo>
                  <a:pt x="0" y="0"/>
                </a:moveTo>
                <a:lnTo>
                  <a:pt x="0" y="362117"/>
                </a:lnTo>
              </a:path>
            </a:pathLst>
          </a:custGeom>
          <a:ln w="28711">
            <a:solidFill>
              <a:srgbClr val="000000"/>
            </a:solidFill>
          </a:ln>
        </p:spPr>
        <p:txBody>
          <a:bodyPr wrap="square" lIns="0" tIns="0" rIns="0" bIns="0" rtlCol="0"/>
          <a:lstStyle/>
          <a:p>
            <a:endParaRPr/>
          </a:p>
        </p:txBody>
      </p:sp>
      <p:sp>
        <p:nvSpPr>
          <p:cNvPr id="31" name="object 31"/>
          <p:cNvSpPr/>
          <p:nvPr/>
        </p:nvSpPr>
        <p:spPr>
          <a:xfrm>
            <a:off x="6158572" y="6000710"/>
            <a:ext cx="268605" cy="151765"/>
          </a:xfrm>
          <a:custGeom>
            <a:avLst/>
            <a:gdLst/>
            <a:ahLst/>
            <a:cxnLst/>
            <a:rect l="l" t="t" r="r" b="b"/>
            <a:pathLst>
              <a:path w="268604" h="151764">
                <a:moveTo>
                  <a:pt x="268331" y="0"/>
                </a:moveTo>
                <a:lnTo>
                  <a:pt x="0" y="151360"/>
                </a:lnTo>
              </a:path>
            </a:pathLst>
          </a:custGeom>
          <a:ln w="3175">
            <a:solidFill>
              <a:srgbClr val="000000"/>
            </a:solidFill>
          </a:ln>
        </p:spPr>
        <p:txBody>
          <a:bodyPr wrap="square" lIns="0" tIns="0" rIns="0" bIns="0" rtlCol="0"/>
          <a:lstStyle/>
          <a:p>
            <a:endParaRPr/>
          </a:p>
        </p:txBody>
      </p:sp>
      <p:sp>
        <p:nvSpPr>
          <p:cNvPr id="32" name="object 32"/>
          <p:cNvSpPr/>
          <p:nvPr/>
        </p:nvSpPr>
        <p:spPr>
          <a:xfrm>
            <a:off x="6147202" y="5984737"/>
            <a:ext cx="287655" cy="182245"/>
          </a:xfrm>
          <a:custGeom>
            <a:avLst/>
            <a:gdLst/>
            <a:ahLst/>
            <a:cxnLst/>
            <a:rect l="l" t="t" r="r" b="b"/>
            <a:pathLst>
              <a:path w="287654" h="182245">
                <a:moveTo>
                  <a:pt x="274088" y="0"/>
                </a:moveTo>
                <a:lnTo>
                  <a:pt x="0" y="159036"/>
                </a:lnTo>
                <a:lnTo>
                  <a:pt x="13384" y="182039"/>
                </a:lnTo>
                <a:lnTo>
                  <a:pt x="287472" y="24916"/>
                </a:lnTo>
                <a:lnTo>
                  <a:pt x="281716" y="13414"/>
                </a:lnTo>
                <a:lnTo>
                  <a:pt x="274088" y="0"/>
                </a:lnTo>
                <a:close/>
              </a:path>
            </a:pathLst>
          </a:custGeom>
          <a:solidFill>
            <a:srgbClr val="000000"/>
          </a:solidFill>
        </p:spPr>
        <p:txBody>
          <a:bodyPr wrap="square" lIns="0" tIns="0" rIns="0" bIns="0" rtlCol="0"/>
          <a:lstStyle/>
          <a:p>
            <a:endParaRPr/>
          </a:p>
        </p:txBody>
      </p:sp>
      <p:sp>
        <p:nvSpPr>
          <p:cNvPr id="33" name="object 33"/>
          <p:cNvSpPr/>
          <p:nvPr/>
        </p:nvSpPr>
        <p:spPr>
          <a:xfrm>
            <a:off x="5924679" y="6371544"/>
            <a:ext cx="144118" cy="146134"/>
          </a:xfrm>
          <a:prstGeom prst="rect">
            <a:avLst/>
          </a:prstGeom>
          <a:blipFill>
            <a:blip r:embed="rId4" cstate="print"/>
            <a:stretch>
              <a:fillRect/>
            </a:stretch>
          </a:blipFill>
        </p:spPr>
        <p:txBody>
          <a:bodyPr wrap="square" lIns="0" tIns="0" rIns="0" bIns="0" rtlCol="0"/>
          <a:lstStyle/>
          <a:p>
            <a:endParaRPr/>
          </a:p>
        </p:txBody>
      </p:sp>
      <p:sp>
        <p:nvSpPr>
          <p:cNvPr id="34" name="object 34"/>
          <p:cNvSpPr txBox="1"/>
          <p:nvPr/>
        </p:nvSpPr>
        <p:spPr>
          <a:xfrm>
            <a:off x="5869625" y="6141904"/>
            <a:ext cx="1129665" cy="332105"/>
          </a:xfrm>
          <a:prstGeom prst="rect">
            <a:avLst/>
          </a:prstGeom>
        </p:spPr>
        <p:txBody>
          <a:bodyPr vert="horz" wrap="square" lIns="0" tIns="13970" rIns="0" bIns="0" rtlCol="0">
            <a:spAutoFit/>
          </a:bodyPr>
          <a:lstStyle/>
          <a:p>
            <a:pPr marL="38100">
              <a:lnSpc>
                <a:spcPct val="100000"/>
              </a:lnSpc>
              <a:spcBef>
                <a:spcPts val="110"/>
              </a:spcBef>
            </a:pPr>
            <a:r>
              <a:rPr sz="3000" spc="1537" baseline="18055" dirty="0">
                <a:latin typeface="Book Antiqua"/>
                <a:cs typeface="Book Antiqua"/>
              </a:rPr>
              <a:t>N</a:t>
            </a:r>
            <a:r>
              <a:rPr sz="2000" spc="1025" dirty="0">
                <a:latin typeface="Book Antiqua"/>
                <a:cs typeface="Book Antiqua"/>
              </a:rPr>
              <a:t>Br</a:t>
            </a:r>
            <a:r>
              <a:rPr sz="2250" spc="1537" baseline="25925" dirty="0">
                <a:latin typeface="Book Antiqua"/>
                <a:cs typeface="Book Antiqua"/>
              </a:rPr>
              <a:t>-</a:t>
            </a:r>
            <a:endParaRPr sz="2250" baseline="25925">
              <a:latin typeface="Book Antiqua"/>
              <a:cs typeface="Book Antiqua"/>
            </a:endParaRPr>
          </a:p>
        </p:txBody>
      </p:sp>
      <p:sp>
        <p:nvSpPr>
          <p:cNvPr id="35" name="object 35"/>
          <p:cNvSpPr txBox="1"/>
          <p:nvPr/>
        </p:nvSpPr>
        <p:spPr>
          <a:xfrm>
            <a:off x="4235310" y="6339294"/>
            <a:ext cx="456565" cy="332105"/>
          </a:xfrm>
          <a:prstGeom prst="rect">
            <a:avLst/>
          </a:prstGeom>
        </p:spPr>
        <p:txBody>
          <a:bodyPr vert="horz" wrap="square" lIns="0" tIns="13970" rIns="0" bIns="0" rtlCol="0">
            <a:spAutoFit/>
          </a:bodyPr>
          <a:lstStyle/>
          <a:p>
            <a:pPr marL="12700">
              <a:lnSpc>
                <a:spcPct val="100000"/>
              </a:lnSpc>
              <a:spcBef>
                <a:spcPts val="110"/>
              </a:spcBef>
            </a:pPr>
            <a:r>
              <a:rPr sz="2000" spc="2225" dirty="0">
                <a:latin typeface="Book Antiqua"/>
                <a:cs typeface="Book Antiqua"/>
              </a:rPr>
              <a:t>n</a:t>
            </a:r>
            <a:endParaRPr sz="2000">
              <a:latin typeface="Book Antiqua"/>
              <a:cs typeface="Book Antiqua"/>
            </a:endParaRPr>
          </a:p>
        </p:txBody>
      </p:sp>
      <p:sp>
        <p:nvSpPr>
          <p:cNvPr id="36" name="object 36"/>
          <p:cNvSpPr txBox="1"/>
          <p:nvPr/>
        </p:nvSpPr>
        <p:spPr>
          <a:xfrm>
            <a:off x="78739" y="2533268"/>
            <a:ext cx="8708390" cy="3090545"/>
          </a:xfrm>
          <a:prstGeom prst="rect">
            <a:avLst/>
          </a:prstGeom>
        </p:spPr>
        <p:txBody>
          <a:bodyPr vert="horz" wrap="square" lIns="0" tIns="12065" rIns="0" bIns="0" rtlCol="0">
            <a:spAutoFit/>
          </a:bodyPr>
          <a:lstStyle/>
          <a:p>
            <a:pPr marL="2554605">
              <a:lnSpc>
                <a:spcPct val="100000"/>
              </a:lnSpc>
              <a:spcBef>
                <a:spcPts val="95"/>
              </a:spcBef>
              <a:tabLst>
                <a:tab pos="2897505" algn="l"/>
              </a:tabLst>
            </a:pPr>
            <a:r>
              <a:rPr sz="2200" dirty="0">
                <a:latin typeface="Book Antiqua"/>
                <a:cs typeface="Book Antiqua"/>
              </a:rPr>
              <a:t>2.	</a:t>
            </a:r>
            <a:r>
              <a:rPr sz="2200" spc="-5" dirty="0">
                <a:latin typeface="Book Antiqua"/>
                <a:cs typeface="Book Antiqua"/>
              </a:rPr>
              <a:t>Hydrophobic </a:t>
            </a:r>
            <a:r>
              <a:rPr sz="2200" spc="-10" dirty="0">
                <a:latin typeface="Book Antiqua"/>
                <a:cs typeface="Book Antiqua"/>
              </a:rPr>
              <a:t>Non-polar</a:t>
            </a:r>
            <a:r>
              <a:rPr sz="2200" spc="20" dirty="0">
                <a:latin typeface="Book Antiqua"/>
                <a:cs typeface="Book Antiqua"/>
              </a:rPr>
              <a:t> </a:t>
            </a:r>
            <a:r>
              <a:rPr sz="2200" spc="-5" dirty="0">
                <a:latin typeface="Book Antiqua"/>
                <a:cs typeface="Book Antiqua"/>
              </a:rPr>
              <a:t>Tail</a:t>
            </a:r>
            <a:endParaRPr sz="2200">
              <a:latin typeface="Book Antiqua"/>
              <a:cs typeface="Book Antiqua"/>
            </a:endParaRPr>
          </a:p>
          <a:p>
            <a:pPr>
              <a:lnSpc>
                <a:spcPct val="100000"/>
              </a:lnSpc>
              <a:spcBef>
                <a:spcPts val="20"/>
              </a:spcBef>
            </a:pPr>
            <a:endParaRPr sz="3450">
              <a:latin typeface="Times New Roman"/>
              <a:cs typeface="Times New Roman"/>
            </a:endParaRPr>
          </a:p>
          <a:p>
            <a:pPr marL="355600" indent="-342900">
              <a:lnSpc>
                <a:spcPct val="100000"/>
              </a:lnSpc>
              <a:spcBef>
                <a:spcPts val="5"/>
              </a:spcBef>
              <a:buFont typeface="Wingdings"/>
              <a:buChar char=""/>
              <a:tabLst>
                <a:tab pos="355600" algn="l"/>
              </a:tabLst>
            </a:pPr>
            <a:r>
              <a:rPr sz="2200" spc="-5" dirty="0">
                <a:latin typeface="Book Antiqua"/>
                <a:cs typeface="Book Antiqua"/>
              </a:rPr>
              <a:t>Lyotropic phase </a:t>
            </a:r>
            <a:r>
              <a:rPr sz="2200" dirty="0">
                <a:latin typeface="Book Antiqua"/>
                <a:cs typeface="Book Antiqua"/>
              </a:rPr>
              <a:t>shows </a:t>
            </a:r>
            <a:r>
              <a:rPr sz="2200" spc="-5" dirty="0">
                <a:latin typeface="Book Antiqua"/>
                <a:cs typeface="Book Antiqua"/>
              </a:rPr>
              <a:t>LC </a:t>
            </a:r>
            <a:r>
              <a:rPr sz="2200" spc="-10" dirty="0">
                <a:latin typeface="Book Antiqua"/>
                <a:cs typeface="Book Antiqua"/>
              </a:rPr>
              <a:t>properties </a:t>
            </a:r>
            <a:r>
              <a:rPr sz="2200" spc="-5" dirty="0">
                <a:latin typeface="Book Antiqua"/>
                <a:cs typeface="Book Antiqua"/>
              </a:rPr>
              <a:t>only </a:t>
            </a:r>
            <a:r>
              <a:rPr sz="2200" dirty="0">
                <a:latin typeface="Book Antiqua"/>
                <a:cs typeface="Book Antiqua"/>
              </a:rPr>
              <a:t>at </a:t>
            </a:r>
            <a:r>
              <a:rPr sz="2200" spc="-5" dirty="0">
                <a:latin typeface="Book Antiqua"/>
                <a:cs typeface="Book Antiqua"/>
              </a:rPr>
              <a:t>certain</a:t>
            </a:r>
            <a:r>
              <a:rPr sz="2200" spc="125" dirty="0">
                <a:latin typeface="Book Antiqua"/>
                <a:cs typeface="Book Antiqua"/>
              </a:rPr>
              <a:t> </a:t>
            </a:r>
            <a:r>
              <a:rPr sz="2200" spc="-5" dirty="0">
                <a:latin typeface="Book Antiqua"/>
                <a:cs typeface="Book Antiqua"/>
              </a:rPr>
              <a:t>concentrations</a:t>
            </a:r>
            <a:endParaRPr sz="2200">
              <a:latin typeface="Book Antiqua"/>
              <a:cs typeface="Book Antiqua"/>
            </a:endParaRPr>
          </a:p>
          <a:p>
            <a:pPr>
              <a:lnSpc>
                <a:spcPct val="100000"/>
              </a:lnSpc>
              <a:spcBef>
                <a:spcPts val="45"/>
              </a:spcBef>
              <a:buFont typeface="Wingdings"/>
              <a:buChar char=""/>
            </a:pPr>
            <a:endParaRPr sz="2000">
              <a:latin typeface="Times New Roman"/>
              <a:cs typeface="Times New Roman"/>
            </a:endParaRPr>
          </a:p>
          <a:p>
            <a:pPr marL="299085" indent="-287020">
              <a:lnSpc>
                <a:spcPct val="100000"/>
              </a:lnSpc>
              <a:buFont typeface="Wingdings"/>
              <a:buChar char=""/>
              <a:tabLst>
                <a:tab pos="299720" algn="l"/>
              </a:tabLst>
            </a:pPr>
            <a:r>
              <a:rPr sz="2200" spc="-5" dirty="0">
                <a:latin typeface="Book Antiqua"/>
                <a:cs typeface="Book Antiqua"/>
              </a:rPr>
              <a:t>Extra solvent phase is required to </a:t>
            </a:r>
            <a:r>
              <a:rPr sz="2200" spc="-10" dirty="0">
                <a:latin typeface="Book Antiqua"/>
                <a:cs typeface="Book Antiqua"/>
              </a:rPr>
              <a:t>provide </a:t>
            </a:r>
            <a:r>
              <a:rPr sz="2200" spc="-5" dirty="0">
                <a:latin typeface="Book Antiqua"/>
                <a:cs typeface="Book Antiqua"/>
              </a:rPr>
              <a:t>fluidity to </a:t>
            </a:r>
            <a:r>
              <a:rPr sz="2200" spc="-10" dirty="0">
                <a:latin typeface="Book Antiqua"/>
                <a:cs typeface="Book Antiqua"/>
              </a:rPr>
              <a:t>the</a:t>
            </a:r>
            <a:r>
              <a:rPr sz="2200" spc="120" dirty="0">
                <a:latin typeface="Book Antiqua"/>
                <a:cs typeface="Book Antiqua"/>
              </a:rPr>
              <a:t> </a:t>
            </a:r>
            <a:r>
              <a:rPr sz="2200" spc="-5" dirty="0">
                <a:latin typeface="Book Antiqua"/>
                <a:cs typeface="Book Antiqua"/>
              </a:rPr>
              <a:t>system</a:t>
            </a:r>
            <a:endParaRPr sz="2200">
              <a:latin typeface="Book Antiqua"/>
              <a:cs typeface="Book Antiqua"/>
            </a:endParaRPr>
          </a:p>
          <a:p>
            <a:pPr marL="299085" indent="-287020">
              <a:lnSpc>
                <a:spcPct val="100000"/>
              </a:lnSpc>
              <a:spcBef>
                <a:spcPts val="2265"/>
              </a:spcBef>
              <a:buFont typeface="Wingdings"/>
              <a:buChar char=""/>
              <a:tabLst>
                <a:tab pos="299720" algn="l"/>
              </a:tabLst>
            </a:pPr>
            <a:r>
              <a:rPr sz="2200" spc="-5" dirty="0">
                <a:latin typeface="Book Antiqua"/>
                <a:cs typeface="Book Antiqua"/>
              </a:rPr>
              <a:t>Phase of LC changes with change in concentration and</a:t>
            </a:r>
            <a:r>
              <a:rPr sz="2200" spc="-55" dirty="0">
                <a:latin typeface="Book Antiqua"/>
                <a:cs typeface="Book Antiqua"/>
              </a:rPr>
              <a:t> </a:t>
            </a:r>
            <a:r>
              <a:rPr sz="2200" spc="-5" dirty="0">
                <a:latin typeface="Book Antiqua"/>
                <a:cs typeface="Book Antiqua"/>
              </a:rPr>
              <a:t>solvent</a:t>
            </a:r>
            <a:endParaRPr sz="2200">
              <a:latin typeface="Book Antiqua"/>
              <a:cs typeface="Book Antiqua"/>
            </a:endParaRPr>
          </a:p>
          <a:p>
            <a:pPr marL="299085" indent="-287020">
              <a:lnSpc>
                <a:spcPct val="100000"/>
              </a:lnSpc>
              <a:spcBef>
                <a:spcPts val="2335"/>
              </a:spcBef>
              <a:buFont typeface="Wingdings"/>
              <a:buChar char=""/>
              <a:tabLst>
                <a:tab pos="299720" algn="l"/>
              </a:tabLst>
            </a:pPr>
            <a:r>
              <a:rPr sz="2200" spc="-5" dirty="0">
                <a:latin typeface="Book Antiqua"/>
                <a:cs typeface="Book Antiqua"/>
              </a:rPr>
              <a:t>Soaps, detergents, surfectants are good examples of Lyotropic</a:t>
            </a:r>
            <a:r>
              <a:rPr sz="2200" spc="50" dirty="0">
                <a:latin typeface="Book Antiqua"/>
                <a:cs typeface="Book Antiqua"/>
              </a:rPr>
              <a:t> </a:t>
            </a:r>
            <a:r>
              <a:rPr sz="2200" spc="-5" dirty="0">
                <a:latin typeface="Book Antiqua"/>
                <a:cs typeface="Book Antiqua"/>
              </a:rPr>
              <a:t>LC</a:t>
            </a:r>
            <a:endParaRPr sz="2200">
              <a:latin typeface="Book Antiqua"/>
              <a:cs typeface="Book Antiqu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8473" y="378333"/>
            <a:ext cx="7730490"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00AFEF"/>
                </a:solidFill>
                <a:latin typeface="Book Antiqua"/>
                <a:cs typeface="Book Antiqua"/>
              </a:rPr>
              <a:t>Change </a:t>
            </a:r>
            <a:r>
              <a:rPr sz="2800" b="1" spc="-5" dirty="0">
                <a:solidFill>
                  <a:srgbClr val="00AFEF"/>
                </a:solidFill>
                <a:latin typeface="Book Antiqua"/>
                <a:cs typeface="Book Antiqua"/>
              </a:rPr>
              <a:t>in Phase with </a:t>
            </a:r>
            <a:r>
              <a:rPr sz="2800" b="1" spc="-10" dirty="0">
                <a:solidFill>
                  <a:srgbClr val="00AFEF"/>
                </a:solidFill>
                <a:latin typeface="Book Antiqua"/>
                <a:cs typeface="Book Antiqua"/>
              </a:rPr>
              <a:t>Change </a:t>
            </a:r>
            <a:r>
              <a:rPr sz="2800" b="1" spc="-5" dirty="0">
                <a:solidFill>
                  <a:srgbClr val="00AFEF"/>
                </a:solidFill>
                <a:latin typeface="Book Antiqua"/>
                <a:cs typeface="Book Antiqua"/>
              </a:rPr>
              <a:t>in</a:t>
            </a:r>
            <a:r>
              <a:rPr sz="2800" b="1" spc="145" dirty="0">
                <a:solidFill>
                  <a:srgbClr val="00AFEF"/>
                </a:solidFill>
                <a:latin typeface="Book Antiqua"/>
                <a:cs typeface="Book Antiqua"/>
              </a:rPr>
              <a:t> </a:t>
            </a:r>
            <a:r>
              <a:rPr sz="2800" b="1" spc="-10" dirty="0">
                <a:solidFill>
                  <a:srgbClr val="00AFEF"/>
                </a:solidFill>
                <a:latin typeface="Book Antiqua"/>
                <a:cs typeface="Book Antiqua"/>
              </a:rPr>
              <a:t>Concentration</a:t>
            </a:r>
            <a:endParaRPr sz="2800">
              <a:latin typeface="Book Antiqua"/>
              <a:cs typeface="Book Antiqua"/>
            </a:endParaRPr>
          </a:p>
        </p:txBody>
      </p:sp>
      <p:sp>
        <p:nvSpPr>
          <p:cNvPr id="3" name="object 3"/>
          <p:cNvSpPr/>
          <p:nvPr/>
        </p:nvSpPr>
        <p:spPr>
          <a:xfrm>
            <a:off x="1909456" y="2011679"/>
            <a:ext cx="837567" cy="305450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751076" y="2005583"/>
            <a:ext cx="1021080" cy="3095625"/>
          </a:xfrm>
          <a:custGeom>
            <a:avLst/>
            <a:gdLst/>
            <a:ahLst/>
            <a:cxnLst/>
            <a:rect l="l" t="t" r="r" b="b"/>
            <a:pathLst>
              <a:path w="1021080" h="3095625">
                <a:moveTo>
                  <a:pt x="0" y="3095244"/>
                </a:moveTo>
                <a:lnTo>
                  <a:pt x="1021080" y="3095244"/>
                </a:lnTo>
                <a:lnTo>
                  <a:pt x="1021080" y="0"/>
                </a:lnTo>
                <a:lnTo>
                  <a:pt x="0" y="0"/>
                </a:lnTo>
                <a:lnTo>
                  <a:pt x="0" y="3095244"/>
                </a:lnTo>
                <a:close/>
              </a:path>
            </a:pathLst>
          </a:custGeom>
          <a:ln w="12191">
            <a:solidFill>
              <a:srgbClr val="000000"/>
            </a:solidFill>
          </a:ln>
        </p:spPr>
        <p:txBody>
          <a:bodyPr wrap="square" lIns="0" tIns="0" rIns="0" bIns="0" rtlCol="0"/>
          <a:lstStyle/>
          <a:p>
            <a:endParaRPr/>
          </a:p>
        </p:txBody>
      </p:sp>
      <p:sp>
        <p:nvSpPr>
          <p:cNvPr id="5" name="object 5"/>
          <p:cNvSpPr/>
          <p:nvPr/>
        </p:nvSpPr>
        <p:spPr>
          <a:xfrm>
            <a:off x="3659123" y="1994916"/>
            <a:ext cx="1676400" cy="302818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53028" y="1988820"/>
            <a:ext cx="1727200" cy="3040380"/>
          </a:xfrm>
          <a:custGeom>
            <a:avLst/>
            <a:gdLst/>
            <a:ahLst/>
            <a:cxnLst/>
            <a:rect l="l" t="t" r="r" b="b"/>
            <a:pathLst>
              <a:path w="1727200" h="3040379">
                <a:moveTo>
                  <a:pt x="0" y="3040379"/>
                </a:moveTo>
                <a:lnTo>
                  <a:pt x="1726692" y="3040379"/>
                </a:lnTo>
                <a:lnTo>
                  <a:pt x="1726692" y="0"/>
                </a:lnTo>
                <a:lnTo>
                  <a:pt x="0" y="0"/>
                </a:lnTo>
                <a:lnTo>
                  <a:pt x="0" y="3040379"/>
                </a:lnTo>
                <a:close/>
              </a:path>
            </a:pathLst>
          </a:custGeom>
          <a:ln w="12192">
            <a:solidFill>
              <a:srgbClr val="000000"/>
            </a:solidFill>
          </a:ln>
        </p:spPr>
        <p:txBody>
          <a:bodyPr wrap="square" lIns="0" tIns="0" rIns="0" bIns="0" rtlCol="0"/>
          <a:lstStyle/>
          <a:p>
            <a:endParaRPr/>
          </a:p>
        </p:txBody>
      </p:sp>
      <p:sp>
        <p:nvSpPr>
          <p:cNvPr id="7" name="object 7"/>
          <p:cNvSpPr/>
          <p:nvPr/>
        </p:nvSpPr>
        <p:spPr>
          <a:xfrm>
            <a:off x="6082284" y="2011679"/>
            <a:ext cx="2362200" cy="290475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076188" y="2005583"/>
            <a:ext cx="2374900" cy="2993390"/>
          </a:xfrm>
          <a:custGeom>
            <a:avLst/>
            <a:gdLst/>
            <a:ahLst/>
            <a:cxnLst/>
            <a:rect l="l" t="t" r="r" b="b"/>
            <a:pathLst>
              <a:path w="2374900" h="2993390">
                <a:moveTo>
                  <a:pt x="0" y="2993136"/>
                </a:moveTo>
                <a:lnTo>
                  <a:pt x="2374391" y="2993136"/>
                </a:lnTo>
                <a:lnTo>
                  <a:pt x="2374391" y="0"/>
                </a:lnTo>
                <a:lnTo>
                  <a:pt x="0" y="0"/>
                </a:lnTo>
                <a:lnTo>
                  <a:pt x="0" y="2993136"/>
                </a:lnTo>
                <a:close/>
              </a:path>
            </a:pathLst>
          </a:custGeom>
          <a:ln w="12192">
            <a:solidFill>
              <a:srgbClr val="000000"/>
            </a:solidFill>
          </a:ln>
        </p:spPr>
        <p:txBody>
          <a:bodyPr wrap="square" lIns="0" tIns="0" rIns="0" bIns="0" rtlCol="0"/>
          <a:lstStyle/>
          <a:p>
            <a:endParaRPr/>
          </a:p>
        </p:txBody>
      </p:sp>
      <p:sp>
        <p:nvSpPr>
          <p:cNvPr id="9" name="object 9"/>
          <p:cNvSpPr/>
          <p:nvPr/>
        </p:nvSpPr>
        <p:spPr>
          <a:xfrm>
            <a:off x="9123831" y="2271409"/>
            <a:ext cx="1966426" cy="252153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8965692" y="2005583"/>
            <a:ext cx="2394585" cy="3009900"/>
          </a:xfrm>
          <a:custGeom>
            <a:avLst/>
            <a:gdLst/>
            <a:ahLst/>
            <a:cxnLst/>
            <a:rect l="l" t="t" r="r" b="b"/>
            <a:pathLst>
              <a:path w="2394584" h="3009900">
                <a:moveTo>
                  <a:pt x="0" y="3009900"/>
                </a:moveTo>
                <a:lnTo>
                  <a:pt x="2394204" y="3009900"/>
                </a:lnTo>
                <a:lnTo>
                  <a:pt x="2394204" y="0"/>
                </a:lnTo>
                <a:lnTo>
                  <a:pt x="0" y="0"/>
                </a:lnTo>
                <a:lnTo>
                  <a:pt x="0" y="3009900"/>
                </a:lnTo>
                <a:close/>
              </a:path>
            </a:pathLst>
          </a:custGeom>
          <a:ln w="12192">
            <a:solidFill>
              <a:srgbClr val="000000"/>
            </a:solidFill>
          </a:ln>
        </p:spPr>
        <p:txBody>
          <a:bodyPr wrap="square" lIns="0" tIns="0" rIns="0" bIns="0" rtlCol="0"/>
          <a:lstStyle/>
          <a:p>
            <a:endParaRPr/>
          </a:p>
        </p:txBody>
      </p:sp>
      <p:sp>
        <p:nvSpPr>
          <p:cNvPr id="11" name="object 11"/>
          <p:cNvSpPr/>
          <p:nvPr/>
        </p:nvSpPr>
        <p:spPr>
          <a:xfrm>
            <a:off x="1315085" y="6079985"/>
            <a:ext cx="2665095" cy="228600"/>
          </a:xfrm>
          <a:custGeom>
            <a:avLst/>
            <a:gdLst/>
            <a:ahLst/>
            <a:cxnLst/>
            <a:rect l="l" t="t" r="r" b="b"/>
            <a:pathLst>
              <a:path w="2665095" h="228600">
                <a:moveTo>
                  <a:pt x="2589392" y="76073"/>
                </a:moveTo>
                <a:lnTo>
                  <a:pt x="2474341" y="76073"/>
                </a:lnTo>
                <a:lnTo>
                  <a:pt x="2474594" y="152273"/>
                </a:lnTo>
                <a:lnTo>
                  <a:pt x="2436494" y="152397"/>
                </a:lnTo>
                <a:lnTo>
                  <a:pt x="2436749" y="228600"/>
                </a:lnTo>
                <a:lnTo>
                  <a:pt x="2664967" y="113550"/>
                </a:lnTo>
                <a:lnTo>
                  <a:pt x="2589392" y="76073"/>
                </a:lnTo>
                <a:close/>
              </a:path>
              <a:path w="2665095" h="228600">
                <a:moveTo>
                  <a:pt x="2436240" y="76197"/>
                </a:moveTo>
                <a:lnTo>
                  <a:pt x="0" y="84162"/>
                </a:lnTo>
                <a:lnTo>
                  <a:pt x="253" y="160362"/>
                </a:lnTo>
                <a:lnTo>
                  <a:pt x="2436494" y="152397"/>
                </a:lnTo>
                <a:lnTo>
                  <a:pt x="2436240" y="76197"/>
                </a:lnTo>
                <a:close/>
              </a:path>
              <a:path w="2665095" h="228600">
                <a:moveTo>
                  <a:pt x="2474341" y="76073"/>
                </a:moveTo>
                <a:lnTo>
                  <a:pt x="2436240" y="76197"/>
                </a:lnTo>
                <a:lnTo>
                  <a:pt x="2436494" y="152397"/>
                </a:lnTo>
                <a:lnTo>
                  <a:pt x="2474594" y="152273"/>
                </a:lnTo>
                <a:lnTo>
                  <a:pt x="2474341" y="76073"/>
                </a:lnTo>
                <a:close/>
              </a:path>
              <a:path w="2665095" h="228600">
                <a:moveTo>
                  <a:pt x="2435987" y="0"/>
                </a:moveTo>
                <a:lnTo>
                  <a:pt x="2436240" y="76197"/>
                </a:lnTo>
                <a:lnTo>
                  <a:pt x="2589392" y="76073"/>
                </a:lnTo>
                <a:lnTo>
                  <a:pt x="2435987" y="0"/>
                </a:lnTo>
                <a:close/>
              </a:path>
            </a:pathLst>
          </a:custGeom>
          <a:solidFill>
            <a:srgbClr val="000000"/>
          </a:solidFill>
        </p:spPr>
        <p:txBody>
          <a:bodyPr wrap="square" lIns="0" tIns="0" rIns="0" bIns="0" rtlCol="0"/>
          <a:lstStyle/>
          <a:p>
            <a:endParaRPr/>
          </a:p>
        </p:txBody>
      </p:sp>
      <p:sp>
        <p:nvSpPr>
          <p:cNvPr id="12" name="object 12"/>
          <p:cNvSpPr txBox="1"/>
          <p:nvPr/>
        </p:nvSpPr>
        <p:spPr>
          <a:xfrm>
            <a:off x="4259326" y="5990335"/>
            <a:ext cx="709930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Book Antiqua"/>
                <a:cs typeface="Book Antiqua"/>
              </a:rPr>
              <a:t>With increase </a:t>
            </a:r>
            <a:r>
              <a:rPr sz="2400" dirty="0">
                <a:latin typeface="Book Antiqua"/>
                <a:cs typeface="Book Antiqua"/>
              </a:rPr>
              <a:t>in </a:t>
            </a:r>
            <a:r>
              <a:rPr sz="2400" spc="-5" dirty="0">
                <a:latin typeface="Book Antiqua"/>
                <a:cs typeface="Book Antiqua"/>
              </a:rPr>
              <a:t>Concentration, phases </a:t>
            </a:r>
            <a:r>
              <a:rPr sz="2400" dirty="0">
                <a:latin typeface="Book Antiqua"/>
                <a:cs typeface="Book Antiqua"/>
              </a:rPr>
              <a:t>are</a:t>
            </a:r>
            <a:r>
              <a:rPr sz="2400" spc="90" dirty="0">
                <a:latin typeface="Book Antiqua"/>
                <a:cs typeface="Book Antiqua"/>
              </a:rPr>
              <a:t> </a:t>
            </a:r>
            <a:r>
              <a:rPr sz="2400" spc="-5" dirty="0">
                <a:latin typeface="Book Antiqua"/>
                <a:cs typeface="Book Antiqua"/>
              </a:rPr>
              <a:t>changing</a:t>
            </a:r>
            <a:endParaRPr sz="2400">
              <a:latin typeface="Book Antiqua"/>
              <a:cs typeface="Book Antiqua"/>
            </a:endParaRPr>
          </a:p>
        </p:txBody>
      </p:sp>
      <p:sp>
        <p:nvSpPr>
          <p:cNvPr id="13" name="object 13"/>
          <p:cNvSpPr txBox="1"/>
          <p:nvPr/>
        </p:nvSpPr>
        <p:spPr>
          <a:xfrm>
            <a:off x="1527810" y="1279905"/>
            <a:ext cx="1467485" cy="574040"/>
          </a:xfrm>
          <a:prstGeom prst="rect">
            <a:avLst/>
          </a:prstGeom>
        </p:spPr>
        <p:txBody>
          <a:bodyPr vert="horz" wrap="square" lIns="0" tIns="12700" rIns="0" bIns="0" rtlCol="0">
            <a:spAutoFit/>
          </a:bodyPr>
          <a:lstStyle/>
          <a:p>
            <a:pPr marL="12700" marR="5080" indent="493395">
              <a:lnSpc>
                <a:spcPct val="100000"/>
              </a:lnSpc>
              <a:spcBef>
                <a:spcPts val="100"/>
              </a:spcBef>
            </a:pPr>
            <a:r>
              <a:rPr sz="1800" dirty="0">
                <a:solidFill>
                  <a:srgbClr val="C00000"/>
                </a:solidFill>
                <a:latin typeface="Book Antiqua"/>
                <a:cs typeface="Book Antiqua"/>
              </a:rPr>
              <a:t>Low  Co</a:t>
            </a:r>
            <a:r>
              <a:rPr sz="1800" spc="-10" dirty="0">
                <a:solidFill>
                  <a:srgbClr val="C00000"/>
                </a:solidFill>
                <a:latin typeface="Book Antiqua"/>
                <a:cs typeface="Book Antiqua"/>
              </a:rPr>
              <a:t>n</a:t>
            </a:r>
            <a:r>
              <a:rPr sz="1800" dirty="0">
                <a:solidFill>
                  <a:srgbClr val="C00000"/>
                </a:solidFill>
                <a:latin typeface="Book Antiqua"/>
                <a:cs typeface="Book Antiqua"/>
              </a:rPr>
              <a:t>c</a:t>
            </a:r>
            <a:r>
              <a:rPr sz="1800" spc="5" dirty="0">
                <a:solidFill>
                  <a:srgbClr val="C00000"/>
                </a:solidFill>
                <a:latin typeface="Book Antiqua"/>
                <a:cs typeface="Book Antiqua"/>
              </a:rPr>
              <a:t>e</a:t>
            </a:r>
            <a:r>
              <a:rPr sz="1800" spc="-5" dirty="0">
                <a:solidFill>
                  <a:srgbClr val="C00000"/>
                </a:solidFill>
                <a:latin typeface="Book Antiqua"/>
                <a:cs typeface="Book Antiqua"/>
              </a:rPr>
              <a:t>nt</a:t>
            </a:r>
            <a:r>
              <a:rPr sz="1800" spc="-10" dirty="0">
                <a:solidFill>
                  <a:srgbClr val="C00000"/>
                </a:solidFill>
                <a:latin typeface="Book Antiqua"/>
                <a:cs typeface="Book Antiqua"/>
              </a:rPr>
              <a:t>r</a:t>
            </a:r>
            <a:r>
              <a:rPr sz="1800" dirty="0">
                <a:solidFill>
                  <a:srgbClr val="C00000"/>
                </a:solidFill>
                <a:latin typeface="Book Antiqua"/>
                <a:cs typeface="Book Antiqua"/>
              </a:rPr>
              <a:t>ation</a:t>
            </a:r>
            <a:endParaRPr sz="1800">
              <a:latin typeface="Book Antiqua"/>
              <a:cs typeface="Book Antiqua"/>
            </a:endParaRPr>
          </a:p>
        </p:txBody>
      </p:sp>
      <p:sp>
        <p:nvSpPr>
          <p:cNvPr id="14" name="object 14"/>
          <p:cNvSpPr txBox="1"/>
          <p:nvPr/>
        </p:nvSpPr>
        <p:spPr>
          <a:xfrm>
            <a:off x="3772661" y="1303401"/>
            <a:ext cx="1524000" cy="574040"/>
          </a:xfrm>
          <a:prstGeom prst="rect">
            <a:avLst/>
          </a:prstGeom>
        </p:spPr>
        <p:txBody>
          <a:bodyPr vert="horz" wrap="square" lIns="0" tIns="12700" rIns="0" bIns="0" rtlCol="0">
            <a:spAutoFit/>
          </a:bodyPr>
          <a:lstStyle/>
          <a:p>
            <a:pPr marL="40005" marR="5080" indent="-27940">
              <a:lnSpc>
                <a:spcPct val="100000"/>
              </a:lnSpc>
              <a:spcBef>
                <a:spcPts val="100"/>
              </a:spcBef>
            </a:pPr>
            <a:r>
              <a:rPr sz="1800" spc="-5" dirty="0">
                <a:solidFill>
                  <a:srgbClr val="C00000"/>
                </a:solidFill>
                <a:latin typeface="Book Antiqua"/>
                <a:cs typeface="Book Antiqua"/>
              </a:rPr>
              <a:t>Slightly</a:t>
            </a:r>
            <a:r>
              <a:rPr sz="1800" spc="-70" dirty="0">
                <a:solidFill>
                  <a:srgbClr val="C00000"/>
                </a:solidFill>
                <a:latin typeface="Book Antiqua"/>
                <a:cs typeface="Book Antiqua"/>
              </a:rPr>
              <a:t> </a:t>
            </a:r>
            <a:r>
              <a:rPr sz="1800" spc="-5" dirty="0">
                <a:solidFill>
                  <a:srgbClr val="C00000"/>
                </a:solidFill>
                <a:latin typeface="Book Antiqua"/>
                <a:cs typeface="Book Antiqua"/>
              </a:rPr>
              <a:t>higher  Concentration</a:t>
            </a:r>
            <a:endParaRPr sz="1800">
              <a:latin typeface="Book Antiqua"/>
              <a:cs typeface="Book Antiqua"/>
            </a:endParaRPr>
          </a:p>
        </p:txBody>
      </p:sp>
      <p:sp>
        <p:nvSpPr>
          <p:cNvPr id="15" name="object 15"/>
          <p:cNvSpPr txBox="1"/>
          <p:nvPr/>
        </p:nvSpPr>
        <p:spPr>
          <a:xfrm>
            <a:off x="6530467" y="1277873"/>
            <a:ext cx="1467485" cy="574040"/>
          </a:xfrm>
          <a:prstGeom prst="rect">
            <a:avLst/>
          </a:prstGeom>
        </p:spPr>
        <p:txBody>
          <a:bodyPr vert="horz" wrap="square" lIns="0" tIns="12700" rIns="0" bIns="0" rtlCol="0">
            <a:spAutoFit/>
          </a:bodyPr>
          <a:lstStyle/>
          <a:p>
            <a:pPr marL="12700" marR="5080" indent="362585">
              <a:lnSpc>
                <a:spcPct val="100000"/>
              </a:lnSpc>
              <a:spcBef>
                <a:spcPts val="100"/>
              </a:spcBef>
            </a:pPr>
            <a:r>
              <a:rPr sz="1800" spc="-5" dirty="0">
                <a:solidFill>
                  <a:srgbClr val="C00000"/>
                </a:solidFill>
                <a:latin typeface="Book Antiqua"/>
                <a:cs typeface="Book Antiqua"/>
              </a:rPr>
              <a:t>Higher  </a:t>
            </a:r>
            <a:r>
              <a:rPr sz="1800" dirty="0">
                <a:solidFill>
                  <a:srgbClr val="C00000"/>
                </a:solidFill>
                <a:latin typeface="Book Antiqua"/>
                <a:cs typeface="Book Antiqua"/>
              </a:rPr>
              <a:t>Co</a:t>
            </a:r>
            <a:r>
              <a:rPr sz="1800" spc="-10" dirty="0">
                <a:solidFill>
                  <a:srgbClr val="C00000"/>
                </a:solidFill>
                <a:latin typeface="Book Antiqua"/>
                <a:cs typeface="Book Antiqua"/>
              </a:rPr>
              <a:t>n</a:t>
            </a:r>
            <a:r>
              <a:rPr sz="1800" dirty="0">
                <a:solidFill>
                  <a:srgbClr val="C00000"/>
                </a:solidFill>
                <a:latin typeface="Book Antiqua"/>
                <a:cs typeface="Book Antiqua"/>
              </a:rPr>
              <a:t>c</a:t>
            </a:r>
            <a:r>
              <a:rPr sz="1800" spc="5" dirty="0">
                <a:solidFill>
                  <a:srgbClr val="C00000"/>
                </a:solidFill>
                <a:latin typeface="Book Antiqua"/>
                <a:cs typeface="Book Antiqua"/>
              </a:rPr>
              <a:t>e</a:t>
            </a:r>
            <a:r>
              <a:rPr sz="1800" spc="-5" dirty="0">
                <a:solidFill>
                  <a:srgbClr val="C00000"/>
                </a:solidFill>
                <a:latin typeface="Book Antiqua"/>
                <a:cs typeface="Book Antiqua"/>
              </a:rPr>
              <a:t>nt</a:t>
            </a:r>
            <a:r>
              <a:rPr sz="1800" spc="-10" dirty="0">
                <a:solidFill>
                  <a:srgbClr val="C00000"/>
                </a:solidFill>
                <a:latin typeface="Book Antiqua"/>
                <a:cs typeface="Book Antiqua"/>
              </a:rPr>
              <a:t>r</a:t>
            </a:r>
            <a:r>
              <a:rPr sz="1800" dirty="0">
                <a:solidFill>
                  <a:srgbClr val="C00000"/>
                </a:solidFill>
                <a:latin typeface="Book Antiqua"/>
                <a:cs typeface="Book Antiqua"/>
              </a:rPr>
              <a:t>ation</a:t>
            </a:r>
            <a:endParaRPr sz="1800">
              <a:latin typeface="Book Antiqua"/>
              <a:cs typeface="Book Antiqua"/>
            </a:endParaRPr>
          </a:p>
        </p:txBody>
      </p:sp>
      <p:sp>
        <p:nvSpPr>
          <p:cNvPr id="16" name="object 16"/>
          <p:cNvSpPr txBox="1"/>
          <p:nvPr/>
        </p:nvSpPr>
        <p:spPr>
          <a:xfrm>
            <a:off x="9255632" y="1304290"/>
            <a:ext cx="1467485" cy="574040"/>
          </a:xfrm>
          <a:prstGeom prst="rect">
            <a:avLst/>
          </a:prstGeom>
        </p:spPr>
        <p:txBody>
          <a:bodyPr vert="horz" wrap="square" lIns="0" tIns="12700" rIns="0" bIns="0" rtlCol="0">
            <a:spAutoFit/>
          </a:bodyPr>
          <a:lstStyle/>
          <a:p>
            <a:pPr marL="12700" marR="5080" indent="63500">
              <a:lnSpc>
                <a:spcPct val="100000"/>
              </a:lnSpc>
              <a:spcBef>
                <a:spcPts val="100"/>
              </a:spcBef>
            </a:pPr>
            <a:r>
              <a:rPr sz="1800" dirty="0">
                <a:solidFill>
                  <a:srgbClr val="C00000"/>
                </a:solidFill>
                <a:latin typeface="Book Antiqua"/>
                <a:cs typeface="Book Antiqua"/>
              </a:rPr>
              <a:t>More </a:t>
            </a:r>
            <a:r>
              <a:rPr sz="1800" spc="-5" dirty="0">
                <a:solidFill>
                  <a:srgbClr val="C00000"/>
                </a:solidFill>
                <a:latin typeface="Book Antiqua"/>
                <a:cs typeface="Book Antiqua"/>
              </a:rPr>
              <a:t>Higher  </a:t>
            </a:r>
            <a:r>
              <a:rPr sz="1800" dirty="0">
                <a:solidFill>
                  <a:srgbClr val="C00000"/>
                </a:solidFill>
                <a:latin typeface="Book Antiqua"/>
                <a:cs typeface="Book Antiqua"/>
              </a:rPr>
              <a:t>Co</a:t>
            </a:r>
            <a:r>
              <a:rPr sz="1800" spc="-10" dirty="0">
                <a:solidFill>
                  <a:srgbClr val="C00000"/>
                </a:solidFill>
                <a:latin typeface="Book Antiqua"/>
                <a:cs typeface="Book Antiqua"/>
              </a:rPr>
              <a:t>n</a:t>
            </a:r>
            <a:r>
              <a:rPr sz="1800" dirty="0">
                <a:solidFill>
                  <a:srgbClr val="C00000"/>
                </a:solidFill>
                <a:latin typeface="Book Antiqua"/>
                <a:cs typeface="Book Antiqua"/>
              </a:rPr>
              <a:t>c</a:t>
            </a:r>
            <a:r>
              <a:rPr sz="1800" spc="5" dirty="0">
                <a:solidFill>
                  <a:srgbClr val="C00000"/>
                </a:solidFill>
                <a:latin typeface="Book Antiqua"/>
                <a:cs typeface="Book Antiqua"/>
              </a:rPr>
              <a:t>e</a:t>
            </a:r>
            <a:r>
              <a:rPr sz="1800" spc="-5" dirty="0">
                <a:solidFill>
                  <a:srgbClr val="C00000"/>
                </a:solidFill>
                <a:latin typeface="Book Antiqua"/>
                <a:cs typeface="Book Antiqua"/>
              </a:rPr>
              <a:t>nt</a:t>
            </a:r>
            <a:r>
              <a:rPr sz="1800" spc="-10" dirty="0">
                <a:solidFill>
                  <a:srgbClr val="C00000"/>
                </a:solidFill>
                <a:latin typeface="Book Antiqua"/>
                <a:cs typeface="Book Antiqua"/>
              </a:rPr>
              <a:t>r</a:t>
            </a:r>
            <a:r>
              <a:rPr sz="1800" dirty="0">
                <a:solidFill>
                  <a:srgbClr val="C00000"/>
                </a:solidFill>
                <a:latin typeface="Book Antiqua"/>
                <a:cs typeface="Book Antiqua"/>
              </a:rPr>
              <a:t>ation</a:t>
            </a:r>
            <a:endParaRPr sz="1800">
              <a:latin typeface="Book Antiqua"/>
              <a:cs typeface="Book Antiqua"/>
            </a:endParaRPr>
          </a:p>
        </p:txBody>
      </p:sp>
      <p:sp>
        <p:nvSpPr>
          <p:cNvPr id="17" name="object 17"/>
          <p:cNvSpPr txBox="1"/>
          <p:nvPr/>
        </p:nvSpPr>
        <p:spPr>
          <a:xfrm>
            <a:off x="1708530" y="5159121"/>
            <a:ext cx="1104900" cy="574675"/>
          </a:xfrm>
          <a:prstGeom prst="rect">
            <a:avLst/>
          </a:prstGeom>
        </p:spPr>
        <p:txBody>
          <a:bodyPr vert="horz" wrap="square" lIns="0" tIns="12700" rIns="0" bIns="0" rtlCol="0">
            <a:spAutoFit/>
          </a:bodyPr>
          <a:lstStyle/>
          <a:p>
            <a:pPr marL="635" algn="ctr">
              <a:lnSpc>
                <a:spcPct val="100000"/>
              </a:lnSpc>
              <a:spcBef>
                <a:spcPts val="100"/>
              </a:spcBef>
            </a:pPr>
            <a:r>
              <a:rPr sz="1800" b="1" spc="-5" dirty="0">
                <a:latin typeface="Book Antiqua"/>
                <a:cs typeface="Book Antiqua"/>
              </a:rPr>
              <a:t>Free</a:t>
            </a:r>
            <a:endParaRPr sz="1800">
              <a:latin typeface="Book Antiqua"/>
              <a:cs typeface="Book Antiqua"/>
            </a:endParaRPr>
          </a:p>
          <a:p>
            <a:pPr algn="ctr">
              <a:lnSpc>
                <a:spcPct val="100000"/>
              </a:lnSpc>
            </a:pPr>
            <a:r>
              <a:rPr sz="1800" b="1" dirty="0">
                <a:latin typeface="Book Antiqua"/>
                <a:cs typeface="Book Antiqua"/>
              </a:rPr>
              <a:t>M</a:t>
            </a:r>
            <a:r>
              <a:rPr sz="1800" b="1" spc="-10" dirty="0">
                <a:latin typeface="Book Antiqua"/>
                <a:cs typeface="Book Antiqua"/>
              </a:rPr>
              <a:t>o</a:t>
            </a:r>
            <a:r>
              <a:rPr sz="1800" b="1" dirty="0">
                <a:latin typeface="Book Antiqua"/>
                <a:cs typeface="Book Antiqua"/>
              </a:rPr>
              <a:t>lecules</a:t>
            </a:r>
            <a:endParaRPr sz="1800">
              <a:latin typeface="Book Antiqua"/>
              <a:cs typeface="Book Antiqua"/>
            </a:endParaRPr>
          </a:p>
        </p:txBody>
      </p:sp>
      <p:sp>
        <p:nvSpPr>
          <p:cNvPr id="18" name="object 18"/>
          <p:cNvSpPr txBox="1"/>
          <p:nvPr/>
        </p:nvSpPr>
        <p:spPr>
          <a:xfrm>
            <a:off x="4033520" y="5181091"/>
            <a:ext cx="1102995" cy="574040"/>
          </a:xfrm>
          <a:prstGeom prst="rect">
            <a:avLst/>
          </a:prstGeom>
        </p:spPr>
        <p:txBody>
          <a:bodyPr vert="horz" wrap="square" lIns="0" tIns="12700" rIns="0" bIns="0" rtlCol="0">
            <a:spAutoFit/>
          </a:bodyPr>
          <a:lstStyle/>
          <a:p>
            <a:pPr marL="12700" marR="5080" indent="144780">
              <a:lnSpc>
                <a:spcPct val="100000"/>
              </a:lnSpc>
              <a:spcBef>
                <a:spcPts val="100"/>
              </a:spcBef>
            </a:pPr>
            <a:r>
              <a:rPr sz="1800" b="1" dirty="0">
                <a:latin typeface="Book Antiqua"/>
                <a:cs typeface="Book Antiqua"/>
              </a:rPr>
              <a:t>Micelle  </a:t>
            </a:r>
            <a:r>
              <a:rPr sz="1800" b="1" spc="-5" dirty="0">
                <a:latin typeface="Book Antiqua"/>
                <a:cs typeface="Book Antiqua"/>
              </a:rPr>
              <a:t>F</a:t>
            </a:r>
            <a:r>
              <a:rPr sz="1800" b="1" spc="-10" dirty="0">
                <a:latin typeface="Book Antiqua"/>
                <a:cs typeface="Book Antiqua"/>
              </a:rPr>
              <a:t>o</a:t>
            </a:r>
            <a:r>
              <a:rPr sz="1800" b="1" spc="-5" dirty="0">
                <a:latin typeface="Book Antiqua"/>
                <a:cs typeface="Book Antiqua"/>
              </a:rPr>
              <a:t>r</a:t>
            </a:r>
            <a:r>
              <a:rPr sz="1800" b="1" spc="-10" dirty="0">
                <a:latin typeface="Book Antiqua"/>
                <a:cs typeface="Book Antiqua"/>
              </a:rPr>
              <a:t>m</a:t>
            </a:r>
            <a:r>
              <a:rPr sz="1800" b="1" dirty="0">
                <a:latin typeface="Book Antiqua"/>
                <a:cs typeface="Book Antiqua"/>
              </a:rPr>
              <a:t>ation</a:t>
            </a:r>
            <a:endParaRPr sz="1800">
              <a:latin typeface="Book Antiqua"/>
              <a:cs typeface="Book Antiqua"/>
            </a:endParaRPr>
          </a:p>
        </p:txBody>
      </p:sp>
      <p:sp>
        <p:nvSpPr>
          <p:cNvPr id="19" name="object 19"/>
          <p:cNvSpPr txBox="1"/>
          <p:nvPr/>
        </p:nvSpPr>
        <p:spPr>
          <a:xfrm>
            <a:off x="6391147" y="5115559"/>
            <a:ext cx="1750695" cy="574675"/>
          </a:xfrm>
          <a:prstGeom prst="rect">
            <a:avLst/>
          </a:prstGeom>
        </p:spPr>
        <p:txBody>
          <a:bodyPr vert="horz" wrap="square" lIns="0" tIns="12700" rIns="0" bIns="0" rtlCol="0">
            <a:spAutoFit/>
          </a:bodyPr>
          <a:lstStyle/>
          <a:p>
            <a:pPr algn="ctr">
              <a:lnSpc>
                <a:spcPct val="100000"/>
              </a:lnSpc>
              <a:spcBef>
                <a:spcPts val="100"/>
              </a:spcBef>
            </a:pPr>
            <a:r>
              <a:rPr sz="1800" b="1" spc="-5" dirty="0">
                <a:latin typeface="Book Antiqua"/>
                <a:cs typeface="Book Antiqua"/>
              </a:rPr>
              <a:t>Hexagonal</a:t>
            </a:r>
            <a:endParaRPr sz="1800">
              <a:latin typeface="Book Antiqua"/>
              <a:cs typeface="Book Antiqua"/>
            </a:endParaRPr>
          </a:p>
          <a:p>
            <a:pPr algn="ctr">
              <a:lnSpc>
                <a:spcPct val="100000"/>
              </a:lnSpc>
            </a:pPr>
            <a:r>
              <a:rPr sz="1800" b="1" spc="-5" dirty="0">
                <a:latin typeface="Book Antiqua"/>
                <a:cs typeface="Book Antiqua"/>
              </a:rPr>
              <a:t>Columnar</a:t>
            </a:r>
            <a:r>
              <a:rPr sz="1800" b="1" spc="-50" dirty="0">
                <a:latin typeface="Book Antiqua"/>
                <a:cs typeface="Book Antiqua"/>
              </a:rPr>
              <a:t> </a:t>
            </a:r>
            <a:r>
              <a:rPr sz="1800" b="1" dirty="0">
                <a:latin typeface="Book Antiqua"/>
                <a:cs typeface="Book Antiqua"/>
              </a:rPr>
              <a:t>Phase</a:t>
            </a:r>
            <a:endParaRPr sz="1800">
              <a:latin typeface="Book Antiqua"/>
              <a:cs typeface="Book Antiqua"/>
            </a:endParaRPr>
          </a:p>
        </p:txBody>
      </p:sp>
      <p:sp>
        <p:nvSpPr>
          <p:cNvPr id="20" name="object 20"/>
          <p:cNvSpPr txBox="1"/>
          <p:nvPr/>
        </p:nvSpPr>
        <p:spPr>
          <a:xfrm>
            <a:off x="9462261" y="5198109"/>
            <a:ext cx="162369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Book Antiqua"/>
                <a:cs typeface="Book Antiqua"/>
              </a:rPr>
              <a:t>Lamellar</a:t>
            </a:r>
            <a:r>
              <a:rPr sz="1800" b="1" spc="-70" dirty="0">
                <a:latin typeface="Book Antiqua"/>
                <a:cs typeface="Book Antiqua"/>
              </a:rPr>
              <a:t> </a:t>
            </a:r>
            <a:r>
              <a:rPr sz="1800" b="1" dirty="0">
                <a:latin typeface="Book Antiqua"/>
                <a:cs typeface="Book Antiqua"/>
              </a:rPr>
              <a:t>Phase</a:t>
            </a:r>
            <a:endParaRPr sz="1800">
              <a:latin typeface="Book Antiqua"/>
              <a:cs typeface="Book Antiqu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11506200" cy="1779333"/>
          </a:xfrm>
          <a:prstGeom prst="rect">
            <a:avLst/>
          </a:prstGeom>
        </p:spPr>
        <p:txBody>
          <a:bodyPr wrap="square">
            <a:spAutoFit/>
          </a:bodyPr>
          <a:lstStyle/>
          <a:p>
            <a:pPr algn="just">
              <a:lnSpc>
                <a:spcPct val="107000"/>
              </a:lnSpc>
              <a:spcAft>
                <a:spcPts val="800"/>
              </a:spcAft>
            </a:pPr>
            <a:r>
              <a:rPr lang="en-GB" b="1" dirty="0">
                <a:latin typeface="Times New Roman" panose="02020603050405020304" pitchFamily="18" charset="0"/>
                <a:ea typeface="Calibri" panose="020F0502020204030204" pitchFamily="34" charset="0"/>
                <a:cs typeface="Times New Roman" panose="02020603050405020304" pitchFamily="18" charset="0"/>
              </a:rPr>
              <a:t>Properties: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indent="228600" algn="just">
              <a:lnSpc>
                <a:spcPct val="107000"/>
              </a:lnSpc>
              <a:spcAft>
                <a:spcPts val="800"/>
              </a:spcAft>
            </a:pPr>
            <a:r>
              <a:rPr lang="en-GB" dirty="0">
                <a:latin typeface="Times New Roman" panose="02020603050405020304" pitchFamily="18" charset="0"/>
                <a:ea typeface="Calibri" panose="020F0502020204030204" pitchFamily="34" charset="0"/>
                <a:cs typeface="Times New Roman" panose="02020603050405020304" pitchFamily="18" charset="0"/>
              </a:rPr>
              <a:t>Liquid crystals have unique physical and optical properties that make them useful in various applications. Here are some of the key properties of liquid crystals: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GB" b="1" dirty="0">
                <a:latin typeface="Times New Roman" panose="02020603050405020304" pitchFamily="18" charset="0"/>
                <a:ea typeface="Calibri" panose="020F0502020204030204" pitchFamily="34" charset="0"/>
                <a:cs typeface="Times New Roman" panose="02020603050405020304" pitchFamily="18" charset="0"/>
              </a:rPr>
              <a:t>Anisotropy</a:t>
            </a:r>
            <a:r>
              <a:rPr lang="en-GB" dirty="0">
                <a:latin typeface="Times New Roman" panose="02020603050405020304" pitchFamily="18" charset="0"/>
                <a:ea typeface="Calibri" panose="020F0502020204030204" pitchFamily="34" charset="0"/>
                <a:cs typeface="Times New Roman" panose="02020603050405020304" pitchFamily="18" charset="0"/>
              </a:rPr>
              <a:t>: Liquid crystals exhibit anisotropic properties, meaning they have different physical and optical properties in different directions. This anisotropy is due to the molecular orientation of the liquid crystal molecules.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2590800" y="2335672"/>
            <a:ext cx="7239000" cy="1779128"/>
          </a:xfrm>
          <a:prstGeom prst="rect">
            <a:avLst/>
          </a:prstGeom>
        </p:spPr>
      </p:pic>
      <p:sp>
        <p:nvSpPr>
          <p:cNvPr id="4" name="Rectangle 3"/>
          <p:cNvSpPr/>
          <p:nvPr/>
        </p:nvSpPr>
        <p:spPr>
          <a:xfrm>
            <a:off x="389964" y="4191000"/>
            <a:ext cx="11116235" cy="981423"/>
          </a:xfrm>
          <a:prstGeom prst="rect">
            <a:avLst/>
          </a:prstGeom>
        </p:spPr>
        <p:txBody>
          <a:bodyPr wrap="square">
            <a:spAutoFit/>
          </a:bodyPr>
          <a:lstStyle/>
          <a:p>
            <a:pPr marL="342900" marR="0" lvl="0" indent="-342900" algn="just">
              <a:lnSpc>
                <a:spcPct val="107000"/>
              </a:lnSpc>
              <a:spcBef>
                <a:spcPts val="0"/>
              </a:spcBef>
              <a:spcAft>
                <a:spcPts val="800"/>
              </a:spcAft>
              <a:buFont typeface="Symbol" panose="05050102010706020507" pitchFamily="18" charset="2"/>
              <a:buChar char=""/>
            </a:pPr>
            <a:r>
              <a:rPr lang="en-GB" b="1">
                <a:latin typeface="Times New Roman" panose="02020603050405020304" pitchFamily="18" charset="0"/>
                <a:ea typeface="Calibri" panose="020F0502020204030204" pitchFamily="34" charset="0"/>
                <a:cs typeface="Times New Roman" panose="02020603050405020304" pitchFamily="18" charset="0"/>
              </a:rPr>
              <a:t>Birefringence</a:t>
            </a:r>
            <a:r>
              <a:rPr lang="en-GB">
                <a:latin typeface="Times New Roman" panose="02020603050405020304" pitchFamily="18" charset="0"/>
                <a:ea typeface="Calibri" panose="020F0502020204030204" pitchFamily="34" charset="0"/>
                <a:cs typeface="Times New Roman" panose="02020603050405020304" pitchFamily="18" charset="0"/>
              </a:rPr>
              <a:t>: Liquid crystals have birefringent properties, meaning they can split a single light beam into two beams with different polarizations. </a:t>
            </a:r>
            <a:r>
              <a:rPr lang="en-GB" dirty="0">
                <a:latin typeface="Times New Roman" panose="02020603050405020304" pitchFamily="18" charset="0"/>
                <a:ea typeface="Calibri" panose="020F0502020204030204" pitchFamily="34" charset="0"/>
                <a:cs typeface="Times New Roman" panose="02020603050405020304" pitchFamily="18" charset="0"/>
              </a:rPr>
              <a:t>This property is used in optical applications, including polarizers and liquid crystal displays (LCDs).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rotWithShape="1">
          <a:blip r:embed="rId3"/>
          <a:srcRect l="8808" r="2799" b="14765"/>
          <a:stretch/>
        </p:blipFill>
        <p:spPr bwMode="auto">
          <a:xfrm>
            <a:off x="2971800" y="5105400"/>
            <a:ext cx="6781800" cy="1447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92471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67384"/>
            <a:ext cx="11125200" cy="5576976"/>
          </a:xfrm>
          <a:prstGeom prst="rect">
            <a:avLst/>
          </a:prstGeom>
        </p:spPr>
        <p:txBody>
          <a:bodyPr wrap="square">
            <a:spAutoFit/>
          </a:bodyPr>
          <a:lstStyle/>
          <a:p>
            <a:pPr marL="342900" marR="0" lvl="0" indent="-342900" algn="just">
              <a:lnSpc>
                <a:spcPct val="150000"/>
              </a:lnSpc>
              <a:spcBef>
                <a:spcPts val="0"/>
              </a:spcBef>
              <a:buFont typeface="Symbol" panose="05050102010706020507" pitchFamily="18" charset="2"/>
              <a:buChar char=""/>
            </a:pPr>
            <a:r>
              <a:rPr lang="en-GB" sz="2000" b="1" dirty="0">
                <a:latin typeface="Times New Roman" panose="02020603050405020304" pitchFamily="18" charset="0"/>
                <a:ea typeface="Calibri" panose="020F0502020204030204" pitchFamily="34" charset="0"/>
                <a:cs typeface="Times New Roman" panose="02020603050405020304" pitchFamily="18" charset="0"/>
              </a:rPr>
              <a:t>Viscosity</a:t>
            </a:r>
            <a:r>
              <a:rPr lang="en-GB" sz="2000" dirty="0">
                <a:latin typeface="Times New Roman" panose="02020603050405020304" pitchFamily="18" charset="0"/>
                <a:ea typeface="Calibri" panose="020F0502020204030204" pitchFamily="34" charset="0"/>
                <a:cs typeface="Times New Roman" panose="02020603050405020304" pitchFamily="18" charset="0"/>
              </a:rPr>
              <a:t>: Liquid crystals have a high viscosity, which means they flow slowly like a liquid but have some properties of a solid, such as resistance to deformation.</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buFont typeface="Symbol" panose="05050102010706020507" pitchFamily="18" charset="2"/>
              <a:buChar char=""/>
            </a:pPr>
            <a:r>
              <a:rPr lang="en-GB" sz="2000" b="1" dirty="0">
                <a:latin typeface="Times New Roman" panose="02020603050405020304" pitchFamily="18" charset="0"/>
                <a:ea typeface="Calibri" panose="020F0502020204030204" pitchFamily="34" charset="0"/>
                <a:cs typeface="Times New Roman" panose="02020603050405020304" pitchFamily="18" charset="0"/>
              </a:rPr>
              <a:t>Optical Activity</a:t>
            </a:r>
            <a:r>
              <a:rPr lang="en-GB" sz="2000" dirty="0">
                <a:latin typeface="Times New Roman" panose="02020603050405020304" pitchFamily="18" charset="0"/>
                <a:ea typeface="Calibri" panose="020F0502020204030204" pitchFamily="34" charset="0"/>
                <a:cs typeface="Times New Roman" panose="02020603050405020304" pitchFamily="18" charset="0"/>
              </a:rPr>
              <a:t>: Chiral liquid crystals can exhibit optical activity, which means they rotate the plane of polarized light as it passes through the material. This property is used in applications such as cholesteric liquid crystal displays.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buFont typeface="Symbol" panose="05050102010706020507" pitchFamily="18" charset="2"/>
              <a:buChar char=""/>
            </a:pPr>
            <a:r>
              <a:rPr lang="en-GB" sz="2000" b="1" dirty="0">
                <a:latin typeface="Times New Roman" panose="02020603050405020304" pitchFamily="18" charset="0"/>
                <a:ea typeface="Calibri" panose="020F0502020204030204" pitchFamily="34" charset="0"/>
                <a:cs typeface="Times New Roman" panose="02020603050405020304" pitchFamily="18" charset="0"/>
              </a:rPr>
              <a:t>Electric Field Response</a:t>
            </a:r>
            <a:r>
              <a:rPr lang="en-GB" sz="2000" dirty="0">
                <a:latin typeface="Times New Roman" panose="02020603050405020304" pitchFamily="18" charset="0"/>
                <a:ea typeface="Calibri" panose="020F0502020204030204" pitchFamily="34" charset="0"/>
                <a:cs typeface="Times New Roman" panose="02020603050405020304" pitchFamily="18" charset="0"/>
              </a:rPr>
              <a:t>: Some types of liquid crystals, such as ferroelectric and twisted </a:t>
            </a:r>
            <a:r>
              <a:rPr lang="en-GB" sz="2000" dirty="0" err="1">
                <a:latin typeface="Times New Roman" panose="02020603050405020304" pitchFamily="18" charset="0"/>
                <a:ea typeface="Calibri" panose="020F0502020204030204" pitchFamily="34" charset="0"/>
                <a:cs typeface="Times New Roman" panose="02020603050405020304" pitchFamily="18" charset="0"/>
              </a:rPr>
              <a:t>nematic</a:t>
            </a:r>
            <a:r>
              <a:rPr lang="en-GB" sz="2000" dirty="0">
                <a:latin typeface="Times New Roman" panose="02020603050405020304" pitchFamily="18" charset="0"/>
                <a:ea typeface="Calibri" panose="020F0502020204030204" pitchFamily="34" charset="0"/>
                <a:cs typeface="Times New Roman" panose="02020603050405020304" pitchFamily="18" charset="0"/>
              </a:rPr>
              <a:t> liquid crystals, exhibit an electric field response, meaning they can be switched between different orientations by applying an electric field.</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buFont typeface="Symbol" panose="05050102010706020507" pitchFamily="18" charset="2"/>
              <a:buChar char=""/>
            </a:pPr>
            <a:r>
              <a:rPr lang="en-GB" sz="2000" b="1" dirty="0">
                <a:latin typeface="Times New Roman" panose="02020603050405020304" pitchFamily="18" charset="0"/>
                <a:ea typeface="Calibri" panose="020F0502020204030204" pitchFamily="34" charset="0"/>
                <a:cs typeface="Times New Roman" panose="02020603050405020304" pitchFamily="18" charset="0"/>
              </a:rPr>
              <a:t>Temperature Sensitivity</a:t>
            </a:r>
            <a:r>
              <a:rPr lang="en-GB" sz="2000" dirty="0">
                <a:latin typeface="Times New Roman" panose="02020603050405020304" pitchFamily="18" charset="0"/>
                <a:ea typeface="Calibri" panose="020F0502020204030204" pitchFamily="34" charset="0"/>
                <a:cs typeface="Times New Roman" panose="02020603050405020304" pitchFamily="18" charset="0"/>
              </a:rPr>
              <a:t>: Liquid crystals can exhibit temperature sensitivity, with their physical and optical properties changing as the temperature changes. This property is used in applications such as thermometers and thermostats.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buFont typeface="Symbol" panose="05050102010706020507" pitchFamily="18" charset="2"/>
              <a:buChar char=""/>
            </a:pPr>
            <a:r>
              <a:rPr lang="en-GB" sz="2000" b="1" dirty="0">
                <a:latin typeface="Times New Roman" panose="02020603050405020304" pitchFamily="18" charset="0"/>
                <a:ea typeface="Calibri" panose="020F0502020204030204" pitchFamily="34" charset="0"/>
                <a:cs typeface="Times New Roman" panose="02020603050405020304" pitchFamily="18" charset="0"/>
              </a:rPr>
              <a:t>Solvent Sensitivity</a:t>
            </a:r>
            <a:r>
              <a:rPr lang="en-GB" sz="2000" dirty="0">
                <a:latin typeface="Times New Roman" panose="02020603050405020304" pitchFamily="18" charset="0"/>
                <a:ea typeface="Calibri" panose="020F0502020204030204" pitchFamily="34" charset="0"/>
                <a:cs typeface="Times New Roman" panose="02020603050405020304" pitchFamily="18" charset="0"/>
              </a:rPr>
              <a:t>: Some liquid crystals are sensitive to the surrounding solvent,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5147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752600" y="-26894"/>
            <a:ext cx="11459667" cy="1846659"/>
          </a:xfrm>
        </p:spPr>
        <p:txBody>
          <a:bodyPr/>
          <a:lstStyle/>
          <a:p>
            <a:r>
              <a:rPr lang="en-US" sz="4000" b="1" dirty="0"/>
              <a:t/>
            </a:r>
            <a:br>
              <a:rPr lang="en-US" sz="4000" b="1" dirty="0"/>
            </a:br>
            <a:r>
              <a:rPr lang="en-US" sz="4000" b="1" dirty="0"/>
              <a:t>Applications of Liquid Crystals</a:t>
            </a:r>
            <a:br>
              <a:rPr lang="en-US" sz="4000" b="1" dirty="0"/>
            </a:br>
            <a:endParaRPr lang="en-US" sz="4000" b="1" dirty="0"/>
          </a:p>
        </p:txBody>
      </p:sp>
      <p:sp>
        <p:nvSpPr>
          <p:cNvPr id="18435" name="Rectangle 3"/>
          <p:cNvSpPr>
            <a:spLocks noGrp="1" noChangeArrowheads="1"/>
          </p:cNvSpPr>
          <p:nvPr>
            <p:ph type="body" idx="1"/>
          </p:nvPr>
        </p:nvSpPr>
        <p:spPr>
          <a:xfrm>
            <a:off x="351231" y="1517650"/>
            <a:ext cx="11489537" cy="2492990"/>
          </a:xfrm>
        </p:spPr>
        <p:txBody>
          <a:bodyPr/>
          <a:lstStyle/>
          <a:p>
            <a:r>
              <a:rPr lang="en-US" sz="4800" b="1" dirty="0" smtClean="0">
                <a:solidFill>
                  <a:srgbClr val="FF0000"/>
                </a:solidFill>
              </a:rPr>
              <a:t>Liquid Crystal Displays</a:t>
            </a:r>
          </a:p>
          <a:p>
            <a:r>
              <a:rPr lang="en-US" sz="4800" b="1" dirty="0" smtClean="0"/>
              <a:t>Liquid Crystal Thermometers</a:t>
            </a:r>
          </a:p>
          <a:p>
            <a:r>
              <a:rPr lang="en-US" sz="4800" b="1" dirty="0" smtClean="0"/>
              <a:t>Optical Imaging</a:t>
            </a:r>
          </a:p>
          <a:p>
            <a:endParaRPr lang="en-US" dirty="0" smtClean="0"/>
          </a:p>
        </p:txBody>
      </p:sp>
    </p:spTree>
    <p:extLst>
      <p:ext uri="{BB962C8B-B14F-4D97-AF65-F5344CB8AC3E}">
        <p14:creationId xmlns:p14="http://schemas.microsoft.com/office/powerpoint/2010/main" val="41652269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045" t="13793" r="18797"/>
          <a:stretch/>
        </p:blipFill>
        <p:spPr>
          <a:xfrm>
            <a:off x="1524000" y="609600"/>
            <a:ext cx="9448800" cy="6019800"/>
          </a:xfrm>
          <a:prstGeom prst="rect">
            <a:avLst/>
          </a:prstGeom>
        </p:spPr>
      </p:pic>
    </p:spTree>
    <p:extLst>
      <p:ext uri="{BB962C8B-B14F-4D97-AF65-F5344CB8AC3E}">
        <p14:creationId xmlns:p14="http://schemas.microsoft.com/office/powerpoint/2010/main" val="660063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7941" y="397586"/>
            <a:ext cx="8658860" cy="574675"/>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C00000"/>
                </a:solidFill>
              </a:rPr>
              <a:t>Application: </a:t>
            </a:r>
            <a:r>
              <a:rPr sz="3600" dirty="0">
                <a:solidFill>
                  <a:srgbClr val="C00000"/>
                </a:solidFill>
              </a:rPr>
              <a:t>Liquid Crystal </a:t>
            </a:r>
            <a:r>
              <a:rPr sz="3600" spc="-5" dirty="0">
                <a:solidFill>
                  <a:srgbClr val="C00000"/>
                </a:solidFill>
              </a:rPr>
              <a:t>Display</a:t>
            </a:r>
            <a:r>
              <a:rPr sz="3600" spc="-15" dirty="0">
                <a:solidFill>
                  <a:srgbClr val="C00000"/>
                </a:solidFill>
              </a:rPr>
              <a:t> </a:t>
            </a:r>
            <a:r>
              <a:rPr sz="3600" dirty="0">
                <a:solidFill>
                  <a:srgbClr val="C00000"/>
                </a:solidFill>
              </a:rPr>
              <a:t>(LCD)</a:t>
            </a:r>
            <a:endParaRPr sz="3600"/>
          </a:p>
        </p:txBody>
      </p:sp>
      <p:sp>
        <p:nvSpPr>
          <p:cNvPr id="3" name="object 3"/>
          <p:cNvSpPr txBox="1"/>
          <p:nvPr/>
        </p:nvSpPr>
        <p:spPr>
          <a:xfrm>
            <a:off x="351231" y="1517650"/>
            <a:ext cx="10919460" cy="3900804"/>
          </a:xfrm>
          <a:prstGeom prst="rect">
            <a:avLst/>
          </a:prstGeom>
        </p:spPr>
        <p:txBody>
          <a:bodyPr vert="horz" wrap="square" lIns="0" tIns="12700" rIns="0" bIns="0" rtlCol="0">
            <a:spAutoFit/>
          </a:bodyPr>
          <a:lstStyle/>
          <a:p>
            <a:pPr marL="88265">
              <a:lnSpc>
                <a:spcPct val="100000"/>
              </a:lnSpc>
              <a:spcBef>
                <a:spcPts val="100"/>
              </a:spcBef>
            </a:pPr>
            <a:r>
              <a:rPr sz="2400" spc="-5" dirty="0">
                <a:solidFill>
                  <a:srgbClr val="212121"/>
                </a:solidFill>
                <a:latin typeface="Book Antiqua"/>
                <a:cs typeface="Book Antiqua"/>
              </a:rPr>
              <a:t>First synthesized </a:t>
            </a:r>
            <a:r>
              <a:rPr sz="2400" dirty="0">
                <a:solidFill>
                  <a:srgbClr val="212121"/>
                </a:solidFill>
                <a:latin typeface="Book Antiqua"/>
                <a:cs typeface="Book Antiqua"/>
              </a:rPr>
              <a:t>LCD for commercial </a:t>
            </a:r>
            <a:r>
              <a:rPr sz="2400" spc="-5" dirty="0">
                <a:solidFill>
                  <a:srgbClr val="212121"/>
                </a:solidFill>
                <a:latin typeface="Book Antiqua"/>
                <a:cs typeface="Book Antiqua"/>
              </a:rPr>
              <a:t>purpose is </a:t>
            </a:r>
            <a:r>
              <a:rPr sz="2400" dirty="0">
                <a:solidFill>
                  <a:srgbClr val="212121"/>
                </a:solidFill>
                <a:latin typeface="Book Antiqua"/>
                <a:cs typeface="Book Antiqua"/>
              </a:rPr>
              <a:t>a chemically stable</a:t>
            </a:r>
            <a:r>
              <a:rPr sz="2400" spc="-30" dirty="0">
                <a:solidFill>
                  <a:srgbClr val="212121"/>
                </a:solidFill>
                <a:latin typeface="Book Antiqua"/>
                <a:cs typeface="Book Antiqua"/>
              </a:rPr>
              <a:t> </a:t>
            </a:r>
            <a:r>
              <a:rPr sz="2400" dirty="0">
                <a:solidFill>
                  <a:srgbClr val="212121"/>
                </a:solidFill>
                <a:latin typeface="Book Antiqua"/>
                <a:cs typeface="Book Antiqua"/>
              </a:rPr>
              <a:t>substances,</a:t>
            </a:r>
            <a:endParaRPr sz="2400">
              <a:latin typeface="Book Antiqua"/>
              <a:cs typeface="Book Antiqua"/>
            </a:endParaRPr>
          </a:p>
          <a:p>
            <a:pPr marL="88265">
              <a:lnSpc>
                <a:spcPct val="100000"/>
              </a:lnSpc>
            </a:pPr>
            <a:r>
              <a:rPr sz="2400" b="1" spc="-5" dirty="0">
                <a:solidFill>
                  <a:srgbClr val="212121"/>
                </a:solidFill>
                <a:latin typeface="Book Antiqua"/>
                <a:cs typeface="Book Antiqua"/>
              </a:rPr>
              <a:t>Cyanobiphenyls</a:t>
            </a:r>
            <a:r>
              <a:rPr sz="2400" spc="-5" dirty="0">
                <a:solidFill>
                  <a:srgbClr val="212121"/>
                </a:solidFill>
                <a:latin typeface="Book Antiqua"/>
                <a:cs typeface="Book Antiqua"/>
              </a:rPr>
              <a:t>; Synthesized by </a:t>
            </a:r>
            <a:r>
              <a:rPr sz="2400" b="1" dirty="0">
                <a:solidFill>
                  <a:srgbClr val="212121"/>
                </a:solidFill>
                <a:latin typeface="Book Antiqua"/>
                <a:cs typeface="Book Antiqua"/>
              </a:rPr>
              <a:t>George Gray </a:t>
            </a:r>
            <a:r>
              <a:rPr sz="2400" dirty="0">
                <a:solidFill>
                  <a:srgbClr val="212121"/>
                </a:solidFill>
                <a:latin typeface="Book Antiqua"/>
                <a:cs typeface="Book Antiqua"/>
              </a:rPr>
              <a:t>in</a:t>
            </a:r>
            <a:r>
              <a:rPr sz="2400" spc="25" dirty="0">
                <a:solidFill>
                  <a:srgbClr val="212121"/>
                </a:solidFill>
                <a:latin typeface="Book Antiqua"/>
                <a:cs typeface="Book Antiqua"/>
              </a:rPr>
              <a:t> </a:t>
            </a:r>
            <a:r>
              <a:rPr sz="2400" dirty="0">
                <a:solidFill>
                  <a:srgbClr val="212121"/>
                </a:solidFill>
                <a:latin typeface="Book Antiqua"/>
                <a:cs typeface="Book Antiqua"/>
              </a:rPr>
              <a:t>1973</a:t>
            </a:r>
            <a:endParaRPr sz="2400">
              <a:latin typeface="Book Antiqua"/>
              <a:cs typeface="Book Antiqua"/>
            </a:endParaRPr>
          </a:p>
          <a:p>
            <a:pPr>
              <a:lnSpc>
                <a:spcPct val="100000"/>
              </a:lnSpc>
              <a:spcBef>
                <a:spcPts val="45"/>
              </a:spcBef>
            </a:pPr>
            <a:endParaRPr sz="3000">
              <a:latin typeface="Times New Roman"/>
              <a:cs typeface="Times New Roman"/>
            </a:endParaRPr>
          </a:p>
          <a:p>
            <a:pPr marL="1229360">
              <a:lnSpc>
                <a:spcPct val="100000"/>
              </a:lnSpc>
            </a:pPr>
            <a:r>
              <a:rPr sz="2400" dirty="0">
                <a:latin typeface="Book Antiqua"/>
                <a:cs typeface="Book Antiqua"/>
              </a:rPr>
              <a:t>Because of </a:t>
            </a:r>
            <a:r>
              <a:rPr sz="2400" spc="-5" dirty="0">
                <a:latin typeface="Book Antiqua"/>
                <a:cs typeface="Book Antiqua"/>
              </a:rPr>
              <a:t>two unique </a:t>
            </a:r>
            <a:r>
              <a:rPr sz="2400" dirty="0">
                <a:latin typeface="Book Antiqua"/>
                <a:cs typeface="Book Antiqua"/>
              </a:rPr>
              <a:t>characteristics, LCs are used in</a:t>
            </a:r>
            <a:r>
              <a:rPr sz="2400" spc="-40" dirty="0">
                <a:latin typeface="Book Antiqua"/>
                <a:cs typeface="Book Antiqua"/>
              </a:rPr>
              <a:t> </a:t>
            </a:r>
            <a:r>
              <a:rPr sz="2400" dirty="0">
                <a:latin typeface="Book Antiqua"/>
                <a:cs typeface="Book Antiqua"/>
              </a:rPr>
              <a:t>LCD</a:t>
            </a:r>
            <a:endParaRPr sz="2400">
              <a:latin typeface="Book Antiqua"/>
              <a:cs typeface="Book Antiqua"/>
            </a:endParaRPr>
          </a:p>
          <a:p>
            <a:pPr>
              <a:lnSpc>
                <a:spcPct val="100000"/>
              </a:lnSpc>
              <a:spcBef>
                <a:spcPts val="30"/>
              </a:spcBef>
            </a:pPr>
            <a:endParaRPr sz="2900">
              <a:latin typeface="Times New Roman"/>
              <a:cs typeface="Times New Roman"/>
            </a:endParaRPr>
          </a:p>
          <a:p>
            <a:pPr marL="355600" indent="-342900">
              <a:lnSpc>
                <a:spcPct val="100000"/>
              </a:lnSpc>
              <a:buFont typeface="Wingdings"/>
              <a:buChar char=""/>
              <a:tabLst>
                <a:tab pos="355600" algn="l"/>
              </a:tabLst>
            </a:pPr>
            <a:r>
              <a:rPr sz="2400" dirty="0">
                <a:solidFill>
                  <a:srgbClr val="001F5F"/>
                </a:solidFill>
                <a:latin typeface="Book Antiqua"/>
                <a:cs typeface="Book Antiqua"/>
              </a:rPr>
              <a:t>Can </a:t>
            </a:r>
            <a:r>
              <a:rPr sz="2400" spc="-5" dirty="0">
                <a:solidFill>
                  <a:srgbClr val="001F5F"/>
                </a:solidFill>
                <a:latin typeface="Book Antiqua"/>
                <a:cs typeface="Book Antiqua"/>
              </a:rPr>
              <a:t>rotate plane polarize light </a:t>
            </a:r>
            <a:r>
              <a:rPr sz="2400" dirty="0">
                <a:solidFill>
                  <a:srgbClr val="001F5F"/>
                </a:solidFill>
                <a:latin typeface="Book Antiqua"/>
                <a:cs typeface="Book Antiqua"/>
              </a:rPr>
              <a:t>due </a:t>
            </a:r>
            <a:r>
              <a:rPr sz="2400" spc="-5" dirty="0">
                <a:solidFill>
                  <a:srgbClr val="001F5F"/>
                </a:solidFill>
                <a:latin typeface="Book Antiqua"/>
                <a:cs typeface="Book Antiqua"/>
              </a:rPr>
              <a:t>to the unique </a:t>
            </a:r>
            <a:r>
              <a:rPr sz="2400" dirty="0">
                <a:solidFill>
                  <a:srgbClr val="001F5F"/>
                </a:solidFill>
                <a:latin typeface="Book Antiqua"/>
                <a:cs typeface="Book Antiqua"/>
              </a:rPr>
              <a:t>direction of</a:t>
            </a:r>
            <a:r>
              <a:rPr sz="2400" spc="95" dirty="0">
                <a:solidFill>
                  <a:srgbClr val="001F5F"/>
                </a:solidFill>
                <a:latin typeface="Book Antiqua"/>
                <a:cs typeface="Book Antiqua"/>
              </a:rPr>
              <a:t> </a:t>
            </a:r>
            <a:r>
              <a:rPr sz="2400" dirty="0">
                <a:solidFill>
                  <a:srgbClr val="001F5F"/>
                </a:solidFill>
                <a:latin typeface="Book Antiqua"/>
                <a:cs typeface="Book Antiqua"/>
              </a:rPr>
              <a:t>molecules</a:t>
            </a:r>
            <a:endParaRPr sz="2400">
              <a:latin typeface="Book Antiqua"/>
              <a:cs typeface="Book Antiqua"/>
            </a:endParaRPr>
          </a:p>
          <a:p>
            <a:pPr marL="355600" indent="-342900">
              <a:lnSpc>
                <a:spcPct val="100000"/>
              </a:lnSpc>
              <a:spcBef>
                <a:spcPts val="2060"/>
              </a:spcBef>
              <a:buFont typeface="Wingdings"/>
              <a:buChar char=""/>
              <a:tabLst>
                <a:tab pos="355600" algn="l"/>
              </a:tabLst>
            </a:pPr>
            <a:r>
              <a:rPr sz="2400" spc="-5" dirty="0">
                <a:solidFill>
                  <a:srgbClr val="001F5F"/>
                </a:solidFill>
                <a:latin typeface="Book Antiqua"/>
                <a:cs typeface="Book Antiqua"/>
              </a:rPr>
              <a:t>Change orientation </a:t>
            </a:r>
            <a:r>
              <a:rPr sz="2400" dirty="0">
                <a:solidFill>
                  <a:srgbClr val="001F5F"/>
                </a:solidFill>
                <a:latin typeface="Book Antiqua"/>
                <a:cs typeface="Book Antiqua"/>
              </a:rPr>
              <a:t>in </a:t>
            </a:r>
            <a:r>
              <a:rPr sz="2400" spc="-5" dirty="0">
                <a:solidFill>
                  <a:srgbClr val="001F5F"/>
                </a:solidFill>
                <a:latin typeface="Book Antiqua"/>
                <a:cs typeface="Book Antiqua"/>
              </a:rPr>
              <a:t>presence </a:t>
            </a:r>
            <a:r>
              <a:rPr sz="2400" dirty="0">
                <a:solidFill>
                  <a:srgbClr val="001F5F"/>
                </a:solidFill>
                <a:latin typeface="Book Antiqua"/>
                <a:cs typeface="Book Antiqua"/>
              </a:rPr>
              <a:t>of </a:t>
            </a:r>
            <a:r>
              <a:rPr sz="2400" spc="-5" dirty="0">
                <a:solidFill>
                  <a:srgbClr val="001F5F"/>
                </a:solidFill>
                <a:latin typeface="Book Antiqua"/>
                <a:cs typeface="Book Antiqua"/>
              </a:rPr>
              <a:t>applied </a:t>
            </a:r>
            <a:r>
              <a:rPr sz="2400" dirty="0">
                <a:solidFill>
                  <a:srgbClr val="001F5F"/>
                </a:solidFill>
                <a:latin typeface="Book Antiqua"/>
                <a:cs typeface="Book Antiqua"/>
              </a:rPr>
              <a:t>Electric</a:t>
            </a:r>
            <a:r>
              <a:rPr sz="2400" spc="50" dirty="0">
                <a:solidFill>
                  <a:srgbClr val="001F5F"/>
                </a:solidFill>
                <a:latin typeface="Book Antiqua"/>
                <a:cs typeface="Book Antiqua"/>
              </a:rPr>
              <a:t> </a:t>
            </a:r>
            <a:r>
              <a:rPr sz="2400" spc="-5" dirty="0">
                <a:solidFill>
                  <a:srgbClr val="001F5F"/>
                </a:solidFill>
                <a:latin typeface="Book Antiqua"/>
                <a:cs typeface="Book Antiqua"/>
              </a:rPr>
              <a:t>Field</a:t>
            </a:r>
            <a:endParaRPr sz="2400">
              <a:latin typeface="Book Antiqua"/>
              <a:cs typeface="Book Antiqua"/>
            </a:endParaRPr>
          </a:p>
          <a:p>
            <a:pPr>
              <a:lnSpc>
                <a:spcPct val="100000"/>
              </a:lnSpc>
            </a:pPr>
            <a:endParaRPr sz="3750">
              <a:latin typeface="Times New Roman"/>
              <a:cs typeface="Times New Roman"/>
            </a:endParaRPr>
          </a:p>
          <a:p>
            <a:pPr marL="1229360">
              <a:lnSpc>
                <a:spcPct val="100000"/>
              </a:lnSpc>
            </a:pPr>
            <a:r>
              <a:rPr sz="2400" spc="-5" dirty="0">
                <a:latin typeface="Book Antiqua"/>
                <a:cs typeface="Book Antiqua"/>
              </a:rPr>
              <a:t>Nematic </a:t>
            </a:r>
            <a:r>
              <a:rPr sz="2400" dirty="0">
                <a:latin typeface="Book Antiqua"/>
                <a:cs typeface="Book Antiqua"/>
              </a:rPr>
              <a:t>LCs are mostly </a:t>
            </a:r>
            <a:r>
              <a:rPr sz="2400" spc="-5" dirty="0">
                <a:latin typeface="Book Antiqua"/>
                <a:cs typeface="Book Antiqua"/>
              </a:rPr>
              <a:t>used </a:t>
            </a:r>
            <a:r>
              <a:rPr sz="2400" dirty="0">
                <a:latin typeface="Book Antiqua"/>
                <a:cs typeface="Book Antiqua"/>
              </a:rPr>
              <a:t>in</a:t>
            </a:r>
            <a:r>
              <a:rPr sz="2400" spc="-10" dirty="0">
                <a:latin typeface="Book Antiqua"/>
                <a:cs typeface="Book Antiqua"/>
              </a:rPr>
              <a:t> </a:t>
            </a:r>
            <a:r>
              <a:rPr sz="2400" dirty="0">
                <a:latin typeface="Book Antiqua"/>
                <a:cs typeface="Book Antiqua"/>
              </a:rPr>
              <a:t>LCD</a:t>
            </a:r>
            <a:endParaRPr sz="2400">
              <a:latin typeface="Book Antiqua"/>
              <a:cs typeface="Book Antiqu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quid crystal display | electronics | Britann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609600"/>
            <a:ext cx="93726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0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Benchtop\LC scan\lc108.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219201"/>
            <a:ext cx="8843963" cy="5351463"/>
          </a:xfrm>
          <a:prstGeom prst="rect">
            <a:avLst/>
          </a:prstGeom>
          <a:noFill/>
          <a:extLst>
            <a:ext uri="{909E8E84-426E-40DD-AFC4-6F175D3DCCD1}">
              <a14:hiddenFill xmlns:a14="http://schemas.microsoft.com/office/drawing/2010/main">
                <a:solidFill>
                  <a:srgbClr val="FFFFFF"/>
                </a:solidFill>
              </a14:hiddenFill>
            </a:ext>
          </a:extLst>
        </p:spPr>
      </p:pic>
      <p:sp>
        <p:nvSpPr>
          <p:cNvPr id="48131" name="Text Box 3"/>
          <p:cNvSpPr txBox="1">
            <a:spLocks noChangeArrowheads="1"/>
          </p:cNvSpPr>
          <p:nvPr/>
        </p:nvSpPr>
        <p:spPr bwMode="auto">
          <a:xfrm>
            <a:off x="2193925" y="574675"/>
            <a:ext cx="44336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solidFill>
                  <a:schemeClr val="accent2"/>
                </a:solidFill>
              </a:rPr>
              <a:t>Twisted Nematic (TN) Device 1971 by Schadt</a:t>
            </a:r>
          </a:p>
        </p:txBody>
      </p:sp>
    </p:spTree>
    <p:extLst>
      <p:ext uri="{BB962C8B-B14F-4D97-AF65-F5344CB8AC3E}">
        <p14:creationId xmlns:p14="http://schemas.microsoft.com/office/powerpoint/2010/main" val="23225294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39921" y="324357"/>
            <a:ext cx="4312285" cy="382156"/>
          </a:xfrm>
          <a:prstGeom prst="rect">
            <a:avLst/>
          </a:prstGeom>
        </p:spPr>
        <p:txBody>
          <a:bodyPr vert="horz" wrap="square" lIns="0" tIns="12700" rIns="0" bIns="0" rtlCol="0">
            <a:spAutoFit/>
          </a:bodyPr>
          <a:lstStyle/>
          <a:p>
            <a:pPr marL="12700">
              <a:spcBef>
                <a:spcPts val="100"/>
              </a:spcBef>
            </a:pPr>
            <a:r>
              <a:rPr spc="-20" dirty="0"/>
              <a:t>Advantages </a:t>
            </a:r>
            <a:r>
              <a:rPr spc="-5" dirty="0"/>
              <a:t>Of</a:t>
            </a:r>
            <a:r>
              <a:rPr spc="-55" dirty="0"/>
              <a:t> </a:t>
            </a:r>
            <a:r>
              <a:rPr spc="-25" dirty="0"/>
              <a:t>LCD</a:t>
            </a:r>
          </a:p>
        </p:txBody>
      </p:sp>
      <p:sp>
        <p:nvSpPr>
          <p:cNvPr id="3" name="object 3"/>
          <p:cNvSpPr txBox="1"/>
          <p:nvPr/>
        </p:nvSpPr>
        <p:spPr>
          <a:xfrm>
            <a:off x="1639950" y="762000"/>
            <a:ext cx="8912225" cy="4291111"/>
          </a:xfrm>
          <a:prstGeom prst="rect">
            <a:avLst/>
          </a:prstGeom>
        </p:spPr>
        <p:txBody>
          <a:bodyPr vert="horz" wrap="square" lIns="0" tIns="83820" rIns="0" bIns="0" rtlCol="0">
            <a:spAutoFit/>
          </a:bodyPr>
          <a:lstStyle/>
          <a:p>
            <a:pPr marL="355600" marR="323850" indent="-342900" algn="just">
              <a:lnSpc>
                <a:spcPts val="2300"/>
              </a:lnSpc>
              <a:spcBef>
                <a:spcPts val="660"/>
              </a:spcBef>
              <a:buFont typeface="Arial"/>
              <a:buChar char="•"/>
              <a:tabLst>
                <a:tab pos="354965" algn="l"/>
                <a:tab pos="355600" algn="l"/>
              </a:tabLst>
            </a:pPr>
            <a:r>
              <a:rPr sz="2300" b="1" spc="-5" dirty="0">
                <a:latin typeface="Times New Roman" panose="02020603050405020304" pitchFamily="18" charset="0"/>
                <a:cs typeface="Times New Roman" panose="02020603050405020304" pitchFamily="18" charset="0"/>
              </a:rPr>
              <a:t>Brightness</a:t>
            </a:r>
            <a:r>
              <a:rPr sz="2300" spc="-5" dirty="0">
                <a:latin typeface="Times New Roman" panose="02020603050405020304" pitchFamily="18" charset="0"/>
                <a:cs typeface="Times New Roman" panose="02020603050405020304" pitchFamily="18" charset="0"/>
              </a:rPr>
              <a:t>: </a:t>
            </a:r>
            <a:r>
              <a:rPr sz="2300" spc="-10" dirty="0">
                <a:latin typeface="Times New Roman" panose="02020603050405020304" pitchFamily="18" charset="0"/>
                <a:cs typeface="Times New Roman" panose="02020603050405020304" pitchFamily="18" charset="0"/>
              </a:rPr>
              <a:t>Produces </a:t>
            </a:r>
            <a:r>
              <a:rPr sz="2300" spc="-5" dirty="0">
                <a:latin typeface="Times New Roman" panose="02020603050405020304" pitchFamily="18" charset="0"/>
                <a:cs typeface="Times New Roman" panose="02020603050405020304" pitchFamily="18" charset="0"/>
              </a:rPr>
              <a:t>very </a:t>
            </a:r>
            <a:r>
              <a:rPr sz="2300" spc="-10" dirty="0">
                <a:latin typeface="Times New Roman" panose="02020603050405020304" pitchFamily="18" charset="0"/>
                <a:cs typeface="Times New Roman" panose="02020603050405020304" pitchFamily="18" charset="0"/>
              </a:rPr>
              <a:t>bright </a:t>
            </a:r>
            <a:r>
              <a:rPr sz="2300" spc="-5" dirty="0">
                <a:latin typeface="Times New Roman" panose="02020603050405020304" pitchFamily="18" charset="0"/>
                <a:cs typeface="Times New Roman" panose="02020603050405020304" pitchFamily="18" charset="0"/>
              </a:rPr>
              <a:t>images due </a:t>
            </a:r>
            <a:r>
              <a:rPr sz="2300" spc="-15" dirty="0">
                <a:latin typeface="Times New Roman" panose="02020603050405020304" pitchFamily="18" charset="0"/>
                <a:cs typeface="Times New Roman" panose="02020603050405020304" pitchFamily="18" charset="0"/>
              </a:rPr>
              <a:t>to </a:t>
            </a:r>
            <a:r>
              <a:rPr sz="2300" spc="-10" dirty="0">
                <a:latin typeface="Times New Roman" panose="02020603050405020304" pitchFamily="18" charset="0"/>
                <a:cs typeface="Times New Roman" panose="02020603050405020304" pitchFamily="18" charset="0"/>
              </a:rPr>
              <a:t>high </a:t>
            </a:r>
            <a:r>
              <a:rPr sz="2300" spc="-5" dirty="0">
                <a:latin typeface="Times New Roman" panose="02020603050405020304" pitchFamily="18" charset="0"/>
                <a:cs typeface="Times New Roman" panose="02020603050405020304" pitchFamily="18" charset="0"/>
              </a:rPr>
              <a:t>peak </a:t>
            </a:r>
            <a:r>
              <a:rPr sz="2300" spc="-20" dirty="0">
                <a:latin typeface="Times New Roman" panose="02020603050405020304" pitchFamily="18" charset="0"/>
                <a:cs typeface="Times New Roman" panose="02020603050405020304" pitchFamily="18" charset="0"/>
              </a:rPr>
              <a:t>intensity.  </a:t>
            </a:r>
            <a:r>
              <a:rPr sz="2300" spc="-30" dirty="0">
                <a:latin typeface="Times New Roman" panose="02020603050405020304" pitchFamily="18" charset="0"/>
                <a:cs typeface="Times New Roman" panose="02020603050405020304" pitchFamily="18" charset="0"/>
              </a:rPr>
              <a:t>Very </a:t>
            </a:r>
            <a:r>
              <a:rPr sz="2300" spc="-10" dirty="0">
                <a:latin typeface="Times New Roman" panose="02020603050405020304" pitchFamily="18" charset="0"/>
                <a:cs typeface="Times New Roman" panose="02020603050405020304" pitchFamily="18" charset="0"/>
              </a:rPr>
              <a:t>suitable </a:t>
            </a:r>
            <a:r>
              <a:rPr sz="2300" spc="-20" dirty="0">
                <a:latin typeface="Times New Roman" panose="02020603050405020304" pitchFamily="18" charset="0"/>
                <a:cs typeface="Times New Roman" panose="02020603050405020304" pitchFamily="18" charset="0"/>
              </a:rPr>
              <a:t>for </a:t>
            </a:r>
            <a:r>
              <a:rPr sz="2300" spc="-10" dirty="0">
                <a:latin typeface="Times New Roman" panose="02020603050405020304" pitchFamily="18" charset="0"/>
                <a:cs typeface="Times New Roman" panose="02020603050405020304" pitchFamily="18" charset="0"/>
              </a:rPr>
              <a:t>environments that </a:t>
            </a:r>
            <a:r>
              <a:rPr sz="2300" spc="-15" dirty="0">
                <a:latin typeface="Times New Roman" panose="02020603050405020304" pitchFamily="18" charset="0"/>
                <a:cs typeface="Times New Roman" panose="02020603050405020304" pitchFamily="18" charset="0"/>
              </a:rPr>
              <a:t>are </a:t>
            </a:r>
            <a:r>
              <a:rPr sz="2300" spc="-10" dirty="0">
                <a:latin typeface="Times New Roman" panose="02020603050405020304" pitchFamily="18" charset="0"/>
                <a:cs typeface="Times New Roman" panose="02020603050405020304" pitchFamily="18" charset="0"/>
              </a:rPr>
              <a:t>brightly</a:t>
            </a:r>
            <a:r>
              <a:rPr sz="2300" spc="25" dirty="0">
                <a:latin typeface="Times New Roman" panose="02020603050405020304" pitchFamily="18" charset="0"/>
                <a:cs typeface="Times New Roman" panose="02020603050405020304" pitchFamily="18" charset="0"/>
              </a:rPr>
              <a:t> </a:t>
            </a:r>
            <a:r>
              <a:rPr sz="2300" dirty="0">
                <a:latin typeface="Times New Roman" panose="02020603050405020304" pitchFamily="18" charset="0"/>
                <a:cs typeface="Times New Roman" panose="02020603050405020304" pitchFamily="18" charset="0"/>
              </a:rPr>
              <a:t>lit.</a:t>
            </a:r>
          </a:p>
          <a:p>
            <a:pPr marL="355600" indent="-342900" algn="just">
              <a:lnSpc>
                <a:spcPts val="2590"/>
              </a:lnSpc>
              <a:spcBef>
                <a:spcPts val="25"/>
              </a:spcBef>
              <a:buFont typeface="Arial"/>
              <a:buChar char="•"/>
              <a:tabLst>
                <a:tab pos="354965" algn="l"/>
                <a:tab pos="355600" algn="l"/>
              </a:tabLst>
            </a:pPr>
            <a:r>
              <a:rPr sz="2300" b="1" dirty="0">
                <a:latin typeface="Times New Roman" panose="02020603050405020304" pitchFamily="18" charset="0"/>
                <a:cs typeface="Times New Roman" panose="02020603050405020304" pitchFamily="18" charset="0"/>
              </a:rPr>
              <a:t>Emissions</a:t>
            </a:r>
            <a:r>
              <a:rPr sz="2300" dirty="0">
                <a:latin typeface="Times New Roman" panose="02020603050405020304" pitchFamily="18" charset="0"/>
                <a:cs typeface="Times New Roman" panose="02020603050405020304" pitchFamily="18" charset="0"/>
              </a:rPr>
              <a:t>: </a:t>
            </a:r>
            <a:r>
              <a:rPr sz="2300" spc="-10" dirty="0">
                <a:latin typeface="Times New Roman" panose="02020603050405020304" pitchFamily="18" charset="0"/>
                <a:cs typeface="Times New Roman" panose="02020603050405020304" pitchFamily="18" charset="0"/>
              </a:rPr>
              <a:t>Produce considerably lower </a:t>
            </a:r>
            <a:r>
              <a:rPr sz="2300" dirty="0">
                <a:latin typeface="Times New Roman" panose="02020603050405020304" pitchFamily="18" charset="0"/>
                <a:cs typeface="Times New Roman" panose="02020603050405020304" pitchFamily="18" charset="0"/>
              </a:rPr>
              <a:t>electric, </a:t>
            </a:r>
            <a:r>
              <a:rPr sz="2300" spc="-5" dirty="0">
                <a:latin typeface="Times New Roman" panose="02020603050405020304" pitchFamily="18" charset="0"/>
                <a:cs typeface="Times New Roman" panose="02020603050405020304" pitchFamily="18" charset="0"/>
              </a:rPr>
              <a:t>magnetic</a:t>
            </a:r>
            <a:r>
              <a:rPr sz="2300" spc="-95" dirty="0">
                <a:latin typeface="Times New Roman" panose="02020603050405020304" pitchFamily="18" charset="0"/>
                <a:cs typeface="Times New Roman" panose="02020603050405020304" pitchFamily="18" charset="0"/>
              </a:rPr>
              <a:t> </a:t>
            </a:r>
            <a:r>
              <a:rPr sz="2300" dirty="0">
                <a:latin typeface="Times New Roman" panose="02020603050405020304" pitchFamily="18" charset="0"/>
                <a:cs typeface="Times New Roman" panose="02020603050405020304" pitchFamily="18" charset="0"/>
              </a:rPr>
              <a:t>and</a:t>
            </a:r>
          </a:p>
          <a:p>
            <a:pPr marL="355600" algn="just">
              <a:lnSpc>
                <a:spcPts val="2590"/>
              </a:lnSpc>
            </a:pPr>
            <a:r>
              <a:rPr sz="2300" spc="-5" dirty="0">
                <a:latin typeface="Times New Roman" panose="02020603050405020304" pitchFamily="18" charset="0"/>
                <a:cs typeface="Times New Roman" panose="02020603050405020304" pitchFamily="18" charset="0"/>
              </a:rPr>
              <a:t>electromagnetic fields </a:t>
            </a:r>
            <a:r>
              <a:rPr sz="2300" dirty="0">
                <a:latin typeface="Times New Roman" panose="02020603050405020304" pitchFamily="18" charset="0"/>
                <a:cs typeface="Times New Roman" panose="02020603050405020304" pitchFamily="18" charset="0"/>
              </a:rPr>
              <a:t>than</a:t>
            </a:r>
            <a:r>
              <a:rPr sz="2300" spc="-65" dirty="0">
                <a:latin typeface="Times New Roman" panose="02020603050405020304" pitchFamily="18" charset="0"/>
                <a:cs typeface="Times New Roman" panose="02020603050405020304" pitchFamily="18" charset="0"/>
              </a:rPr>
              <a:t> </a:t>
            </a:r>
            <a:r>
              <a:rPr sz="2300" spc="-45" dirty="0">
                <a:latin typeface="Times New Roman" panose="02020603050405020304" pitchFamily="18" charset="0"/>
                <a:cs typeface="Times New Roman" panose="02020603050405020304" pitchFamily="18" charset="0"/>
              </a:rPr>
              <a:t>CRTs.</a:t>
            </a:r>
            <a:endParaRPr sz="2300" dirty="0">
              <a:latin typeface="Times New Roman" panose="02020603050405020304" pitchFamily="18" charset="0"/>
              <a:cs typeface="Times New Roman" panose="02020603050405020304" pitchFamily="18" charset="0"/>
            </a:endParaRPr>
          </a:p>
          <a:p>
            <a:pPr marL="355600" marR="129539" indent="-342900" algn="just">
              <a:lnSpc>
                <a:spcPct val="80200"/>
              </a:lnSpc>
              <a:spcBef>
                <a:spcPts val="590"/>
              </a:spcBef>
              <a:buFont typeface="Arial"/>
              <a:buChar char="•"/>
              <a:tabLst>
                <a:tab pos="354965" algn="l"/>
                <a:tab pos="355600" algn="l"/>
              </a:tabLst>
            </a:pPr>
            <a:r>
              <a:rPr sz="2300" b="1" spc="-20" dirty="0" smtClean="0">
                <a:latin typeface="Times New Roman" panose="02020603050405020304" pitchFamily="18" charset="0"/>
                <a:cs typeface="Times New Roman" panose="02020603050405020304" pitchFamily="18" charset="0"/>
              </a:rPr>
              <a:t>Power </a:t>
            </a:r>
            <a:r>
              <a:rPr sz="2300" b="1" spc="-10" dirty="0">
                <a:latin typeface="Times New Roman" panose="02020603050405020304" pitchFamily="18" charset="0"/>
                <a:cs typeface="Times New Roman" panose="02020603050405020304" pitchFamily="18" charset="0"/>
              </a:rPr>
              <a:t>Consumption:</a:t>
            </a:r>
            <a:r>
              <a:rPr sz="2300" spc="-10" dirty="0">
                <a:latin typeface="Times New Roman" panose="02020603050405020304" pitchFamily="18" charset="0"/>
                <a:cs typeface="Times New Roman" panose="02020603050405020304" pitchFamily="18" charset="0"/>
              </a:rPr>
              <a:t>Energy efficient. Consume </a:t>
            </a:r>
            <a:r>
              <a:rPr sz="2300" dirty="0">
                <a:latin typeface="Times New Roman" panose="02020603050405020304" pitchFamily="18" charset="0"/>
                <a:cs typeface="Times New Roman" panose="02020603050405020304" pitchFamily="18" charset="0"/>
              </a:rPr>
              <a:t>less than </a:t>
            </a:r>
            <a:r>
              <a:rPr sz="2300" spc="-5" dirty="0">
                <a:latin typeface="Times New Roman" panose="02020603050405020304" pitchFamily="18" charset="0"/>
                <a:cs typeface="Times New Roman" panose="02020603050405020304" pitchFamily="18" charset="0"/>
              </a:rPr>
              <a:t>1/3 </a:t>
            </a:r>
            <a:r>
              <a:rPr sz="2300" dirty="0">
                <a:latin typeface="Times New Roman" panose="02020603050405020304" pitchFamily="18" charset="0"/>
                <a:cs typeface="Times New Roman" panose="02020603050405020304" pitchFamily="18" charset="0"/>
              </a:rPr>
              <a:t>the  </a:t>
            </a:r>
            <a:r>
              <a:rPr sz="2300" spc="-15" dirty="0">
                <a:latin typeface="Times New Roman" panose="02020603050405020304" pitchFamily="18" charset="0"/>
                <a:cs typeface="Times New Roman" panose="02020603050405020304" pitchFamily="18" charset="0"/>
              </a:rPr>
              <a:t>power </a:t>
            </a:r>
            <a:r>
              <a:rPr sz="2300" spc="-5" dirty="0">
                <a:latin typeface="Times New Roman" panose="02020603050405020304" pitchFamily="18" charset="0"/>
                <a:cs typeface="Times New Roman" panose="02020603050405020304" pitchFamily="18" charset="0"/>
              </a:rPr>
              <a:t>of </a:t>
            </a:r>
            <a:r>
              <a:rPr sz="2300" dirty="0">
                <a:latin typeface="Times New Roman" panose="02020603050405020304" pitchFamily="18" charset="0"/>
                <a:cs typeface="Times New Roman" panose="02020603050405020304" pitchFamily="18" charset="0"/>
              </a:rPr>
              <a:t>a </a:t>
            </a:r>
            <a:r>
              <a:rPr sz="2300" spc="-10" dirty="0">
                <a:latin typeface="Times New Roman" panose="02020603050405020304" pitchFamily="18" charset="0"/>
                <a:cs typeface="Times New Roman" panose="02020603050405020304" pitchFamily="18" charset="0"/>
              </a:rPr>
              <a:t>comparable </a:t>
            </a:r>
            <a:r>
              <a:rPr sz="2300" spc="-70" dirty="0">
                <a:latin typeface="Times New Roman" panose="02020603050405020304" pitchFamily="18" charset="0"/>
                <a:cs typeface="Times New Roman" panose="02020603050405020304" pitchFamily="18" charset="0"/>
              </a:rPr>
              <a:t>CRT. </a:t>
            </a:r>
            <a:r>
              <a:rPr sz="2300" spc="-5" dirty="0">
                <a:latin typeface="Times New Roman" panose="02020603050405020304" pitchFamily="18" charset="0"/>
                <a:cs typeface="Times New Roman" panose="02020603050405020304" pitchFamily="18" charset="0"/>
              </a:rPr>
              <a:t>Consume </a:t>
            </a:r>
            <a:r>
              <a:rPr sz="2300" dirty="0">
                <a:latin typeface="Times New Roman" panose="02020603050405020304" pitchFamily="18" charset="0"/>
                <a:cs typeface="Times New Roman" panose="02020603050405020304" pitchFamily="18" charset="0"/>
              </a:rPr>
              <a:t>less electricity than a </a:t>
            </a:r>
            <a:r>
              <a:rPr sz="2300" spc="-10" dirty="0">
                <a:latin typeface="Times New Roman" panose="02020603050405020304" pitchFamily="18" charset="0"/>
                <a:cs typeface="Times New Roman" panose="02020603050405020304" pitchFamily="18" charset="0"/>
              </a:rPr>
              <a:t>CRT </a:t>
            </a:r>
            <a:r>
              <a:rPr sz="2300" dirty="0">
                <a:latin typeface="Times New Roman" panose="02020603050405020304" pitchFamily="18" charset="0"/>
                <a:cs typeface="Times New Roman" panose="02020603050405020304" pitchFamily="18" charset="0"/>
              </a:rPr>
              <a:t>and  </a:t>
            </a:r>
            <a:r>
              <a:rPr sz="2300" spc="-10" dirty="0">
                <a:latin typeface="Times New Roman" panose="02020603050405020304" pitchFamily="18" charset="0"/>
                <a:cs typeface="Times New Roman" panose="02020603050405020304" pitchFamily="18" charset="0"/>
              </a:rPr>
              <a:t>produce little</a:t>
            </a:r>
            <a:r>
              <a:rPr sz="2300" spc="-35" dirty="0">
                <a:latin typeface="Times New Roman" panose="02020603050405020304" pitchFamily="18" charset="0"/>
                <a:cs typeface="Times New Roman" panose="02020603050405020304" pitchFamily="18" charset="0"/>
              </a:rPr>
              <a:t> </a:t>
            </a:r>
            <a:r>
              <a:rPr sz="2300" spc="-10" dirty="0">
                <a:latin typeface="Times New Roman" panose="02020603050405020304" pitchFamily="18" charset="0"/>
                <a:cs typeface="Times New Roman" panose="02020603050405020304" pitchFamily="18" charset="0"/>
              </a:rPr>
              <a:t>heat.</a:t>
            </a:r>
            <a:endParaRPr sz="2300" dirty="0">
              <a:latin typeface="Times New Roman" panose="02020603050405020304" pitchFamily="18" charset="0"/>
              <a:cs typeface="Times New Roman" panose="02020603050405020304" pitchFamily="18" charset="0"/>
            </a:endParaRPr>
          </a:p>
          <a:p>
            <a:pPr marL="355600" marR="10160" indent="-342900" algn="just">
              <a:lnSpc>
                <a:spcPct val="81100"/>
              </a:lnSpc>
              <a:spcBef>
                <a:spcPts val="620"/>
              </a:spcBef>
              <a:buFont typeface="Arial"/>
              <a:buChar char="•"/>
              <a:tabLst>
                <a:tab pos="354965" algn="l"/>
                <a:tab pos="355600" algn="l"/>
              </a:tabLst>
            </a:pPr>
            <a:r>
              <a:rPr sz="2300" b="1" spc="-15" dirty="0">
                <a:latin typeface="Times New Roman" panose="02020603050405020304" pitchFamily="18" charset="0"/>
                <a:cs typeface="Times New Roman" panose="02020603050405020304" pitchFamily="18" charset="0"/>
              </a:rPr>
              <a:t>Physical </a:t>
            </a:r>
            <a:r>
              <a:rPr sz="2300" b="1" spc="-25" dirty="0">
                <a:latin typeface="Times New Roman" panose="02020603050405020304" pitchFamily="18" charset="0"/>
                <a:cs typeface="Times New Roman" panose="02020603050405020304" pitchFamily="18" charset="0"/>
              </a:rPr>
              <a:t>Aspects:</a:t>
            </a:r>
            <a:r>
              <a:rPr sz="2300" spc="-25" dirty="0">
                <a:latin typeface="Times New Roman" panose="02020603050405020304" pitchFamily="18" charset="0"/>
                <a:cs typeface="Times New Roman" panose="02020603050405020304" pitchFamily="18" charset="0"/>
              </a:rPr>
              <a:t>Take </a:t>
            </a:r>
            <a:r>
              <a:rPr sz="2300" spc="-5" dirty="0">
                <a:latin typeface="Times New Roman" panose="02020603050405020304" pitchFamily="18" charset="0"/>
                <a:cs typeface="Times New Roman" panose="02020603050405020304" pitchFamily="18" charset="0"/>
              </a:rPr>
              <a:t>up </a:t>
            </a:r>
            <a:r>
              <a:rPr sz="2300" dirty="0">
                <a:latin typeface="Times New Roman" panose="02020603050405020304" pitchFamily="18" charset="0"/>
                <a:cs typeface="Times New Roman" panose="02020603050405020304" pitchFamily="18" charset="0"/>
              </a:rPr>
              <a:t>about </a:t>
            </a:r>
            <a:r>
              <a:rPr sz="2300" spc="-5" dirty="0">
                <a:latin typeface="Times New Roman" panose="02020603050405020304" pitchFamily="18" charset="0"/>
                <a:cs typeface="Times New Roman" panose="02020603050405020304" pitchFamily="18" charset="0"/>
              </a:rPr>
              <a:t>40% </a:t>
            </a:r>
            <a:r>
              <a:rPr sz="2300" dirty="0">
                <a:latin typeface="Times New Roman" panose="02020603050405020304" pitchFamily="18" charset="0"/>
                <a:cs typeface="Times New Roman" panose="02020603050405020304" pitchFamily="18" charset="0"/>
              </a:rPr>
              <a:t>less </a:t>
            </a:r>
            <a:r>
              <a:rPr sz="2300" spc="-5" dirty="0">
                <a:latin typeface="Times New Roman" panose="02020603050405020304" pitchFamily="18" charset="0"/>
                <a:cs typeface="Times New Roman" panose="02020603050405020304" pitchFamily="18" charset="0"/>
              </a:rPr>
              <a:t>desk space. </a:t>
            </a:r>
            <a:r>
              <a:rPr sz="2300" spc="-15" dirty="0">
                <a:latin typeface="Times New Roman" panose="02020603050405020304" pitchFamily="18" charset="0"/>
                <a:cs typeface="Times New Roman" panose="02020603050405020304" pitchFamily="18" charset="0"/>
              </a:rPr>
              <a:t>LCDs are </a:t>
            </a:r>
            <a:r>
              <a:rPr sz="2300" dirty="0">
                <a:latin typeface="Times New Roman" panose="02020603050405020304" pitchFamily="18" charset="0"/>
                <a:cs typeface="Times New Roman" panose="02020603050405020304" pitchFamily="18" charset="0"/>
              </a:rPr>
              <a:t>thin  and</a:t>
            </a:r>
            <a:r>
              <a:rPr sz="2300" spc="-20" dirty="0">
                <a:latin typeface="Times New Roman" panose="02020603050405020304" pitchFamily="18" charset="0"/>
                <a:cs typeface="Times New Roman" panose="02020603050405020304" pitchFamily="18" charset="0"/>
              </a:rPr>
              <a:t> </a:t>
            </a:r>
            <a:r>
              <a:rPr sz="2300" spc="-10" dirty="0">
                <a:latin typeface="Times New Roman" panose="02020603050405020304" pitchFamily="18" charset="0"/>
                <a:cs typeface="Times New Roman" panose="02020603050405020304" pitchFamily="18" charset="0"/>
              </a:rPr>
              <a:t>compact.</a:t>
            </a:r>
            <a:endParaRPr sz="2300" dirty="0">
              <a:latin typeface="Times New Roman" panose="02020603050405020304" pitchFamily="18" charset="0"/>
              <a:cs typeface="Times New Roman" panose="02020603050405020304" pitchFamily="18" charset="0"/>
            </a:endParaRPr>
          </a:p>
          <a:p>
            <a:pPr marL="355600" indent="-342900" algn="just">
              <a:lnSpc>
                <a:spcPts val="3335"/>
              </a:lnSpc>
              <a:buFont typeface="Arial"/>
              <a:buChar char="•"/>
              <a:tabLst>
                <a:tab pos="354965" algn="l"/>
                <a:tab pos="355600" algn="l"/>
              </a:tabLst>
            </a:pPr>
            <a:r>
              <a:rPr sz="2300" b="1" spc="-10" dirty="0">
                <a:latin typeface="Times New Roman" panose="02020603050405020304" pitchFamily="18" charset="0"/>
                <a:cs typeface="Times New Roman" panose="02020603050405020304" pitchFamily="18" charset="0"/>
              </a:rPr>
              <a:t>Screen </a:t>
            </a:r>
            <a:r>
              <a:rPr sz="2300" b="1" spc="-5" dirty="0">
                <a:latin typeface="Times New Roman" panose="02020603050405020304" pitchFamily="18" charset="0"/>
                <a:cs typeface="Times New Roman" panose="02020603050405020304" pitchFamily="18" charset="0"/>
              </a:rPr>
              <a:t>Shape </a:t>
            </a:r>
            <a:r>
              <a:rPr sz="2300" b="1" spc="-10" dirty="0">
                <a:latin typeface="Times New Roman" panose="02020603050405020304" pitchFamily="18" charset="0"/>
                <a:cs typeface="Times New Roman" panose="02020603050405020304" pitchFamily="18" charset="0"/>
              </a:rPr>
              <a:t>:</a:t>
            </a:r>
            <a:r>
              <a:rPr sz="2300" spc="-10" dirty="0">
                <a:latin typeface="Times New Roman" panose="02020603050405020304" pitchFamily="18" charset="0"/>
                <a:cs typeface="Times New Roman" panose="02020603050405020304" pitchFamily="18" charset="0"/>
              </a:rPr>
              <a:t>Completely </a:t>
            </a:r>
            <a:r>
              <a:rPr sz="2300" spc="-15" dirty="0">
                <a:latin typeface="Times New Roman" panose="02020603050405020304" pitchFamily="18" charset="0"/>
                <a:cs typeface="Times New Roman" panose="02020603050405020304" pitchFamily="18" charset="0"/>
              </a:rPr>
              <a:t>flat</a:t>
            </a:r>
            <a:r>
              <a:rPr sz="2300" spc="40" dirty="0">
                <a:latin typeface="Times New Roman" panose="02020603050405020304" pitchFamily="18" charset="0"/>
                <a:cs typeface="Times New Roman" panose="02020603050405020304" pitchFamily="18" charset="0"/>
              </a:rPr>
              <a:t> </a:t>
            </a:r>
            <a:r>
              <a:rPr sz="2300" spc="-10" dirty="0">
                <a:latin typeface="Times New Roman" panose="02020603050405020304" pitchFamily="18" charset="0"/>
                <a:cs typeface="Times New Roman" panose="02020603050405020304" pitchFamily="18" charset="0"/>
              </a:rPr>
              <a:t>screen.</a:t>
            </a:r>
            <a:endParaRPr sz="2300" dirty="0">
              <a:latin typeface="Times New Roman" panose="02020603050405020304" pitchFamily="18" charset="0"/>
              <a:cs typeface="Times New Roman" panose="02020603050405020304" pitchFamily="18" charset="0"/>
            </a:endParaRPr>
          </a:p>
          <a:p>
            <a:pPr marL="355600" marR="5080" indent="-342900" algn="just">
              <a:lnSpc>
                <a:spcPct val="80500"/>
              </a:lnSpc>
              <a:spcBef>
                <a:spcPts val="740"/>
              </a:spcBef>
              <a:buFont typeface="Arial"/>
              <a:buChar char="•"/>
              <a:tabLst>
                <a:tab pos="354965" algn="l"/>
                <a:tab pos="355600" algn="l"/>
              </a:tabLst>
            </a:pPr>
            <a:r>
              <a:rPr sz="2300" b="1" spc="-5" dirty="0">
                <a:latin typeface="Times New Roman" panose="02020603050405020304" pitchFamily="18" charset="0"/>
                <a:cs typeface="Times New Roman" panose="02020603050405020304" pitchFamily="18" charset="0"/>
              </a:rPr>
              <a:t>Sharpness: </a:t>
            </a:r>
            <a:r>
              <a:rPr sz="2300" spc="-40" dirty="0">
                <a:latin typeface="Times New Roman" panose="02020603050405020304" pitchFamily="18" charset="0"/>
                <a:cs typeface="Times New Roman" panose="02020603050405020304" pitchFamily="18" charset="0"/>
              </a:rPr>
              <a:t>At </a:t>
            </a:r>
            <a:r>
              <a:rPr sz="2300" spc="-5" dirty="0">
                <a:latin typeface="Times New Roman" panose="02020603050405020304" pitchFamily="18" charset="0"/>
                <a:cs typeface="Times New Roman" panose="02020603050405020304" pitchFamily="18" charset="0"/>
              </a:rPr>
              <a:t>the </a:t>
            </a:r>
            <a:r>
              <a:rPr sz="2300" spc="-15" dirty="0">
                <a:latin typeface="Times New Roman" panose="02020603050405020304" pitchFamily="18" charset="0"/>
                <a:cs typeface="Times New Roman" panose="02020603050405020304" pitchFamily="18" charset="0"/>
              </a:rPr>
              <a:t>native </a:t>
            </a:r>
            <a:r>
              <a:rPr sz="2300" spc="-10" dirty="0">
                <a:latin typeface="Times New Roman" panose="02020603050405020304" pitchFamily="18" charset="0"/>
                <a:cs typeface="Times New Roman" panose="02020603050405020304" pitchFamily="18" charset="0"/>
              </a:rPr>
              <a:t>resolution, </a:t>
            </a:r>
            <a:r>
              <a:rPr sz="2300" spc="-5" dirty="0">
                <a:latin typeface="Times New Roman" panose="02020603050405020304" pitchFamily="18" charset="0"/>
                <a:cs typeface="Times New Roman" panose="02020603050405020304" pitchFamily="18" charset="0"/>
              </a:rPr>
              <a:t>the </a:t>
            </a:r>
            <a:r>
              <a:rPr sz="2300" spc="-10" dirty="0">
                <a:latin typeface="Times New Roman" panose="02020603050405020304" pitchFamily="18" charset="0"/>
                <a:cs typeface="Times New Roman" panose="02020603050405020304" pitchFamily="18" charset="0"/>
              </a:rPr>
              <a:t>image </a:t>
            </a:r>
            <a:r>
              <a:rPr sz="2300" spc="-15" dirty="0">
                <a:latin typeface="Times New Roman" panose="02020603050405020304" pitchFamily="18" charset="0"/>
                <a:cs typeface="Times New Roman" panose="02020603050405020304" pitchFamily="18" charset="0"/>
              </a:rPr>
              <a:t>is</a:t>
            </a:r>
            <a:r>
              <a:rPr sz="2300" spc="-125" dirty="0">
                <a:latin typeface="Times New Roman" panose="02020603050405020304" pitchFamily="18" charset="0"/>
                <a:cs typeface="Times New Roman" panose="02020603050405020304" pitchFamily="18" charset="0"/>
              </a:rPr>
              <a:t> </a:t>
            </a:r>
            <a:r>
              <a:rPr sz="2300" spc="-15" dirty="0">
                <a:latin typeface="Times New Roman" panose="02020603050405020304" pitchFamily="18" charset="0"/>
                <a:cs typeface="Times New Roman" panose="02020603050405020304" pitchFamily="18" charset="0"/>
              </a:rPr>
              <a:t>perfectly  </a:t>
            </a:r>
            <a:r>
              <a:rPr sz="2300" spc="-10" dirty="0">
                <a:latin typeface="Times New Roman" panose="02020603050405020304" pitchFamily="18" charset="0"/>
                <a:cs typeface="Times New Roman" panose="02020603050405020304" pitchFamily="18" charset="0"/>
              </a:rPr>
              <a:t>sharp. Adjustments </a:t>
            </a:r>
            <a:r>
              <a:rPr sz="2300" spc="-20" dirty="0">
                <a:latin typeface="Times New Roman" panose="02020603050405020304" pitchFamily="18" charset="0"/>
                <a:cs typeface="Times New Roman" panose="02020603050405020304" pitchFamily="18" charset="0"/>
              </a:rPr>
              <a:t>are </a:t>
            </a:r>
            <a:r>
              <a:rPr sz="2300" spc="-15" dirty="0">
                <a:latin typeface="Times New Roman" panose="02020603050405020304" pitchFamily="18" charset="0"/>
                <a:cs typeface="Times New Roman" panose="02020603050405020304" pitchFamily="18" charset="0"/>
              </a:rPr>
              <a:t>required at </a:t>
            </a:r>
            <a:r>
              <a:rPr sz="2300" spc="-5" dirty="0">
                <a:latin typeface="Times New Roman" panose="02020603050405020304" pitchFamily="18" charset="0"/>
                <a:cs typeface="Times New Roman" panose="02020603050405020304" pitchFamily="18" charset="0"/>
              </a:rPr>
              <a:t>all </a:t>
            </a:r>
            <a:r>
              <a:rPr sz="2300" spc="-10" dirty="0">
                <a:latin typeface="Times New Roman" panose="02020603050405020304" pitchFamily="18" charset="0"/>
                <a:cs typeface="Times New Roman" panose="02020603050405020304" pitchFamily="18" charset="0"/>
              </a:rPr>
              <a:t>other resolutions  </a:t>
            </a:r>
            <a:r>
              <a:rPr sz="2300" spc="-5" dirty="0">
                <a:latin typeface="Times New Roman" panose="02020603050405020304" pitchFamily="18" charset="0"/>
                <a:cs typeface="Times New Roman" panose="02020603050405020304" pitchFamily="18" charset="0"/>
              </a:rPr>
              <a:t>which </a:t>
            </a:r>
            <a:r>
              <a:rPr sz="2300" spc="-10" dirty="0">
                <a:latin typeface="Times New Roman" panose="02020603050405020304" pitchFamily="18" charset="0"/>
                <a:cs typeface="Times New Roman" panose="02020603050405020304" pitchFamily="18" charset="0"/>
              </a:rPr>
              <a:t>can result </a:t>
            </a:r>
            <a:r>
              <a:rPr sz="2300" spc="-5" dirty="0">
                <a:latin typeface="Times New Roman" panose="02020603050405020304" pitchFamily="18" charset="0"/>
                <a:cs typeface="Times New Roman" panose="02020603050405020304" pitchFamily="18" charset="0"/>
              </a:rPr>
              <a:t>in </a:t>
            </a:r>
            <a:r>
              <a:rPr sz="2300" spc="-10" dirty="0">
                <a:latin typeface="Times New Roman" panose="02020603050405020304" pitchFamily="18" charset="0"/>
                <a:cs typeface="Times New Roman" panose="02020603050405020304" pitchFamily="18" charset="0"/>
              </a:rPr>
              <a:t>measurable </a:t>
            </a:r>
            <a:r>
              <a:rPr sz="2300" spc="-15" dirty="0">
                <a:latin typeface="Times New Roman" panose="02020603050405020304" pitchFamily="18" charset="0"/>
                <a:cs typeface="Times New Roman" panose="02020603050405020304" pitchFamily="18" charset="0"/>
              </a:rPr>
              <a:t>degradation </a:t>
            </a:r>
            <a:r>
              <a:rPr sz="2300" spc="-20" dirty="0">
                <a:latin typeface="Times New Roman" panose="02020603050405020304" pitchFamily="18" charset="0"/>
                <a:cs typeface="Times New Roman" panose="02020603050405020304" pitchFamily="18" charset="0"/>
              </a:rPr>
              <a:t>to </a:t>
            </a:r>
            <a:r>
              <a:rPr sz="2300" spc="-5" dirty="0">
                <a:latin typeface="Times New Roman" panose="02020603050405020304" pitchFamily="18" charset="0"/>
                <a:cs typeface="Times New Roman" panose="02020603050405020304" pitchFamily="18" charset="0"/>
              </a:rPr>
              <a:t>the</a:t>
            </a:r>
            <a:r>
              <a:rPr sz="2300" spc="120" dirty="0">
                <a:latin typeface="Times New Roman" panose="02020603050405020304" pitchFamily="18" charset="0"/>
                <a:cs typeface="Times New Roman" panose="02020603050405020304" pitchFamily="18" charset="0"/>
              </a:rPr>
              <a:t> </a:t>
            </a:r>
            <a:r>
              <a:rPr sz="2300" spc="-10" dirty="0">
                <a:latin typeface="Times New Roman" panose="02020603050405020304" pitchFamily="18" charset="0"/>
                <a:cs typeface="Times New Roman" panose="02020603050405020304" pitchFamily="18" charset="0"/>
              </a:rPr>
              <a:t>image.</a:t>
            </a:r>
            <a:endParaRPr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721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6" y="940765"/>
            <a:ext cx="11459667" cy="492443"/>
          </a:xfrm>
        </p:spPr>
        <p:txBody>
          <a:bodyPr/>
          <a:lstStyle/>
          <a:p>
            <a:r>
              <a:rPr lang="en-US" sz="3200" dirty="0" smtClean="0"/>
              <a:t>Limitations </a:t>
            </a:r>
            <a:r>
              <a:rPr lang="en-US" dirty="0" smtClean="0"/>
              <a:t>:</a:t>
            </a:r>
            <a:endParaRPr lang="en-US" dirty="0"/>
          </a:p>
        </p:txBody>
      </p:sp>
      <p:sp>
        <p:nvSpPr>
          <p:cNvPr id="3" name="Content Placeholder 2"/>
          <p:cNvSpPr>
            <a:spLocks noGrp="1"/>
          </p:cNvSpPr>
          <p:nvPr>
            <p:ph idx="1"/>
          </p:nvPr>
        </p:nvSpPr>
        <p:spPr>
          <a:xfrm>
            <a:off x="351231" y="1517650"/>
            <a:ext cx="11489537" cy="1815882"/>
          </a:xfrm>
        </p:spPr>
        <p:txBody>
          <a:bodyPr/>
          <a:lstStyle/>
          <a:p>
            <a:pPr algn="just"/>
            <a:r>
              <a:rPr lang="en-US" sz="2500" dirty="0" smtClean="0">
                <a:latin typeface="Times New Roman" panose="02020603050405020304" pitchFamily="18" charset="0"/>
                <a:cs typeface="Times New Roman" panose="02020603050405020304" pitchFamily="18" charset="0"/>
              </a:rPr>
              <a:t>There are some limitations in using liquid crystals.  Unfortunately, liquid crystals are very difficult to work with and require highly specialized printing and handling techniques.  Liquid crystals are also more expensive. They are adversely effected by high temperatures, ultra violet light, and strong solvents or chemicals.</a:t>
            </a:r>
          </a:p>
          <a:p>
            <a:endParaRPr lang="en-US" dirty="0"/>
          </a:p>
        </p:txBody>
      </p:sp>
    </p:spTree>
    <p:extLst>
      <p:ext uri="{BB962C8B-B14F-4D97-AF65-F5344CB8AC3E}">
        <p14:creationId xmlns:p14="http://schemas.microsoft.com/office/powerpoint/2010/main" val="3626314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457200" y="838200"/>
            <a:ext cx="11353800" cy="4524315"/>
          </a:xfrm>
          <a:prstGeom prst="rect">
            <a:avLst/>
          </a:prstGeom>
        </p:spPr>
        <p:txBody>
          <a:bodyPr wrap="square">
            <a:spAutoFit/>
          </a:bodyPr>
          <a:lstStyle/>
          <a:p>
            <a:pPr algn="just" fontAlgn="base"/>
            <a:r>
              <a:rPr lang="en-GB" sz="2400" b="1" dirty="0">
                <a:solidFill>
                  <a:srgbClr val="2C2F31"/>
                </a:solidFill>
                <a:latin typeface="Times New Roman" panose="02020603050405020304" pitchFamily="18" charset="0"/>
                <a:cs typeface="Times New Roman" panose="02020603050405020304" pitchFamily="18" charset="0"/>
              </a:rPr>
              <a:t>Organic Light Emitting Diodes (OLEDs</a:t>
            </a:r>
            <a:r>
              <a:rPr lang="en-GB" sz="2400" b="1" dirty="0" smtClean="0">
                <a:solidFill>
                  <a:srgbClr val="2C2F31"/>
                </a:solidFill>
                <a:latin typeface="Times New Roman" panose="02020603050405020304" pitchFamily="18" charset="0"/>
                <a:cs typeface="Times New Roman" panose="02020603050405020304" pitchFamily="18" charset="0"/>
              </a:rPr>
              <a:t>)</a:t>
            </a:r>
          </a:p>
          <a:p>
            <a:pPr algn="just" fontAlgn="base"/>
            <a:endParaRPr lang="en-GB" sz="2400" dirty="0">
              <a:solidFill>
                <a:srgbClr val="2C2F31"/>
              </a:solidFill>
              <a:latin typeface="Times New Roman" panose="02020603050405020304" pitchFamily="18" charset="0"/>
              <a:cs typeface="Times New Roman" panose="02020603050405020304" pitchFamily="18" charset="0"/>
            </a:endParaRPr>
          </a:p>
          <a:p>
            <a:pPr algn="just" fontAlgn="base"/>
            <a:r>
              <a:rPr lang="en-GB" sz="2400" dirty="0">
                <a:latin typeface="Times New Roman" panose="02020603050405020304" pitchFamily="18" charset="0"/>
                <a:cs typeface="Times New Roman" panose="02020603050405020304" pitchFamily="18" charset="0"/>
              </a:rPr>
              <a:t>Organic light emitting diodes (devices) or OLEDs are monolithic, solid-state devices that typically consist of a series of </a:t>
            </a:r>
            <a:r>
              <a:rPr lang="en-GB" sz="2400" dirty="0">
                <a:solidFill>
                  <a:srgbClr val="FF0000"/>
                </a:solidFill>
                <a:latin typeface="Times New Roman" panose="02020603050405020304" pitchFamily="18" charset="0"/>
                <a:cs typeface="Times New Roman" panose="02020603050405020304" pitchFamily="18" charset="0"/>
              </a:rPr>
              <a:t>organic thin films sandwiched between two thin-film conductive electrodes</a:t>
            </a:r>
            <a:r>
              <a:rPr lang="en-GB" sz="2400" dirty="0" smtClean="0">
                <a:solidFill>
                  <a:srgbClr val="FF0000"/>
                </a:solidFill>
                <a:latin typeface="Times New Roman" panose="02020603050405020304" pitchFamily="18" charset="0"/>
                <a:cs typeface="Times New Roman" panose="02020603050405020304" pitchFamily="18" charset="0"/>
              </a:rPr>
              <a:t>.</a:t>
            </a:r>
          </a:p>
          <a:p>
            <a:pPr algn="just" fontAlgn="base"/>
            <a:r>
              <a:rPr lang="en-GB" sz="2400" dirty="0" smtClean="0">
                <a:latin typeface="Times New Roman" panose="02020603050405020304" pitchFamily="18" charset="0"/>
                <a:cs typeface="Times New Roman" panose="02020603050405020304" pitchFamily="18" charset="0"/>
              </a:rPr>
              <a:t> </a:t>
            </a:r>
          </a:p>
          <a:p>
            <a:pPr algn="just" fontAlgn="base"/>
            <a:r>
              <a:rPr lang="en-GB" sz="2400" dirty="0" smtClean="0">
                <a:latin typeface="Times New Roman" panose="02020603050405020304" pitchFamily="18" charset="0"/>
                <a:cs typeface="Times New Roman" panose="02020603050405020304" pitchFamily="18" charset="0"/>
              </a:rPr>
              <a:t>When </a:t>
            </a:r>
            <a:r>
              <a:rPr lang="en-GB" sz="2400" dirty="0">
                <a:latin typeface="Times New Roman" panose="02020603050405020304" pitchFamily="18" charset="0"/>
                <a:cs typeface="Times New Roman" panose="02020603050405020304" pitchFamily="18" charset="0"/>
              </a:rPr>
              <a:t>electricity is applied to an OLED, under the influence of an electrical field, charge carriers (holes and electrons) migrate from the electrodes into the organic thin films until they recombine in the emissive zone forming </a:t>
            </a:r>
            <a:r>
              <a:rPr lang="en-GB" sz="2400" dirty="0" err="1">
                <a:latin typeface="Times New Roman" panose="02020603050405020304" pitchFamily="18" charset="0"/>
                <a:cs typeface="Times New Roman" panose="02020603050405020304" pitchFamily="18" charset="0"/>
              </a:rPr>
              <a:t>excitons</a:t>
            </a:r>
            <a:r>
              <a:rPr lang="en-GB" sz="2400" dirty="0">
                <a:latin typeface="Times New Roman" panose="02020603050405020304" pitchFamily="18" charset="0"/>
                <a:cs typeface="Times New Roman" panose="02020603050405020304" pitchFamily="18" charset="0"/>
              </a:rPr>
              <a:t>. </a:t>
            </a:r>
            <a:endParaRPr lang="en-GB" sz="2400" dirty="0" smtClean="0">
              <a:latin typeface="Times New Roman" panose="02020603050405020304" pitchFamily="18" charset="0"/>
              <a:cs typeface="Times New Roman" panose="02020603050405020304" pitchFamily="18" charset="0"/>
            </a:endParaRPr>
          </a:p>
          <a:p>
            <a:pPr algn="just" fontAlgn="base"/>
            <a:endParaRPr lang="en-GB" sz="2400" dirty="0">
              <a:latin typeface="Times New Roman" panose="02020603050405020304" pitchFamily="18" charset="0"/>
              <a:cs typeface="Times New Roman" panose="02020603050405020304" pitchFamily="18" charset="0"/>
            </a:endParaRPr>
          </a:p>
          <a:p>
            <a:pPr algn="just" fontAlgn="base"/>
            <a:r>
              <a:rPr lang="en-GB" sz="2400" dirty="0" smtClean="0">
                <a:latin typeface="Times New Roman" panose="02020603050405020304" pitchFamily="18" charset="0"/>
                <a:cs typeface="Times New Roman" panose="02020603050405020304" pitchFamily="18" charset="0"/>
              </a:rPr>
              <a:t>Once </a:t>
            </a:r>
            <a:r>
              <a:rPr lang="en-GB" sz="2400" dirty="0">
                <a:latin typeface="Times New Roman" panose="02020603050405020304" pitchFamily="18" charset="0"/>
                <a:cs typeface="Times New Roman" panose="02020603050405020304" pitchFamily="18" charset="0"/>
              </a:rPr>
              <a:t>formed, these </a:t>
            </a:r>
            <a:r>
              <a:rPr lang="en-GB" sz="2400" dirty="0" err="1">
                <a:latin typeface="Times New Roman" panose="02020603050405020304" pitchFamily="18" charset="0"/>
                <a:cs typeface="Times New Roman" panose="02020603050405020304" pitchFamily="18" charset="0"/>
              </a:rPr>
              <a:t>excitons</a:t>
            </a:r>
            <a:r>
              <a:rPr lang="en-GB" sz="2400" dirty="0">
                <a:latin typeface="Times New Roman" panose="02020603050405020304" pitchFamily="18" charset="0"/>
                <a:cs typeface="Times New Roman" panose="02020603050405020304" pitchFamily="18" charset="0"/>
              </a:rPr>
              <a:t>, or excited states, relax to a lower energy level by giving off light (electroluminescence) and/or unwanted heat.</a:t>
            </a:r>
            <a:endParaRPr lang="en-GB" sz="2400" b="0" i="0" u="none" strike="noStrike" dirty="0">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7848600" cy="6909584"/>
          </a:xfrm>
          <a:prstGeom prst="rect">
            <a:avLst/>
          </a:prstGeom>
        </p:spPr>
        <p:txBody>
          <a:bodyPr wrap="square">
            <a:spAutoFit/>
          </a:bodyPr>
          <a:lstStyle/>
          <a:p>
            <a:pPr algn="just" fontAlgn="base"/>
            <a:r>
              <a:rPr lang="en-GB" sz="1700" dirty="0">
                <a:latin typeface="Times New Roman" panose="02020603050405020304" pitchFamily="18" charset="0"/>
                <a:cs typeface="Times New Roman" panose="02020603050405020304" pitchFamily="18" charset="0"/>
              </a:rPr>
              <a:t>The basic OLED cell structure consists of a stack of thin organic layers sandwiched between a conducting anode and a conducting cathode. Breakdown of an OLED structure:</a:t>
            </a:r>
          </a:p>
          <a:p>
            <a:pPr algn="just" fontAlgn="base">
              <a:buFont typeface="Arial" panose="020B0604020202020204" pitchFamily="34" charset="0"/>
              <a:buChar char="•"/>
            </a:pPr>
            <a:r>
              <a:rPr lang="en-GB" sz="1700" b="1" dirty="0">
                <a:latin typeface="Times New Roman" panose="02020603050405020304" pitchFamily="18" charset="0"/>
                <a:cs typeface="Times New Roman" panose="02020603050405020304" pitchFamily="18" charset="0"/>
              </a:rPr>
              <a:t>Substrate (can be plastic, glass, or metal foil) </a:t>
            </a:r>
            <a:r>
              <a:rPr lang="en-GB" sz="1700" dirty="0">
                <a:latin typeface="Times New Roman" panose="02020603050405020304" pitchFamily="18" charset="0"/>
                <a:cs typeface="Times New Roman" panose="02020603050405020304" pitchFamily="18" charset="0"/>
              </a:rPr>
              <a:t>– Foundation of the OLED</a:t>
            </a:r>
          </a:p>
          <a:p>
            <a:pPr algn="just" fontAlgn="base">
              <a:buFont typeface="Arial" panose="020B0604020202020204" pitchFamily="34" charset="0"/>
              <a:buChar char="•"/>
            </a:pPr>
            <a:r>
              <a:rPr lang="en-GB" sz="1700" b="1" dirty="0">
                <a:latin typeface="Times New Roman" panose="02020603050405020304" pitchFamily="18" charset="0"/>
                <a:cs typeface="Times New Roman" panose="02020603050405020304" pitchFamily="18" charset="0"/>
              </a:rPr>
              <a:t>Anode</a:t>
            </a:r>
            <a:r>
              <a:rPr lang="en-GB" sz="1700" dirty="0">
                <a:latin typeface="Times New Roman" panose="02020603050405020304" pitchFamily="18" charset="0"/>
                <a:cs typeface="Times New Roman" panose="02020603050405020304" pitchFamily="18" charset="0"/>
              </a:rPr>
              <a:t> (may or may not be transparent depending on the type of OLED) – Positively charged to injects holes </a:t>
            </a:r>
            <a:r>
              <a:rPr lang="en-GB" sz="1700" dirty="0" smtClean="0">
                <a:latin typeface="Times New Roman" panose="02020603050405020304" pitchFamily="18" charset="0"/>
                <a:cs typeface="Times New Roman" panose="02020603050405020304" pitchFamily="18" charset="0"/>
              </a:rPr>
              <a:t>into </a:t>
            </a:r>
            <a:r>
              <a:rPr lang="en-GB" sz="1700" dirty="0">
                <a:latin typeface="Times New Roman" panose="02020603050405020304" pitchFamily="18" charset="0"/>
                <a:cs typeface="Times New Roman" panose="02020603050405020304" pitchFamily="18" charset="0"/>
              </a:rPr>
              <a:t>the organic layers that make up the OLED </a:t>
            </a:r>
            <a:r>
              <a:rPr lang="en-GB" sz="1700" dirty="0" smtClean="0">
                <a:latin typeface="Times New Roman" panose="02020603050405020304" pitchFamily="18" charset="0"/>
                <a:cs typeface="Times New Roman" panose="02020603050405020304" pitchFamily="18" charset="0"/>
              </a:rPr>
              <a:t>device (</a:t>
            </a:r>
            <a:r>
              <a:rPr lang="en-GB" sz="1700" b="1" dirty="0" smtClean="0">
                <a:latin typeface="Times New Roman" panose="02020603050405020304" pitchFamily="18" charset="0"/>
                <a:cs typeface="Times New Roman" panose="02020603050405020304" pitchFamily="18" charset="0"/>
              </a:rPr>
              <a:t>ITO</a:t>
            </a:r>
            <a:r>
              <a:rPr lang="en-GB" sz="1700" dirty="0" smtClean="0">
                <a:latin typeface="Times New Roman" panose="02020603050405020304" pitchFamily="18" charset="0"/>
                <a:cs typeface="Times New Roman" panose="02020603050405020304" pitchFamily="18" charset="0"/>
              </a:rPr>
              <a:t>)</a:t>
            </a:r>
            <a:endParaRPr lang="en-GB" sz="1700" dirty="0">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GB" sz="1700" b="1" dirty="0">
                <a:latin typeface="Times New Roman" panose="02020603050405020304" pitchFamily="18" charset="0"/>
                <a:cs typeface="Times New Roman" panose="02020603050405020304" pitchFamily="18" charset="0"/>
              </a:rPr>
              <a:t>Hole Injection Layer (HIL)</a:t>
            </a:r>
            <a:r>
              <a:rPr lang="en-GB" sz="1700" dirty="0">
                <a:latin typeface="Times New Roman" panose="02020603050405020304" pitchFamily="18" charset="0"/>
                <a:cs typeface="Times New Roman" panose="02020603050405020304" pitchFamily="18" charset="0"/>
              </a:rPr>
              <a:t> – Deposited on top of the anode this layer receives holes from the anode and injects them deeper into the </a:t>
            </a:r>
            <a:r>
              <a:rPr lang="en-GB" sz="1700" dirty="0" smtClean="0">
                <a:latin typeface="Times New Roman" panose="02020603050405020304" pitchFamily="18" charset="0"/>
                <a:cs typeface="Times New Roman" panose="02020603050405020304" pitchFamily="18" charset="0"/>
              </a:rPr>
              <a:t>device </a:t>
            </a:r>
            <a:r>
              <a:rPr lang="en-GB" sz="1700" b="1" dirty="0" smtClean="0">
                <a:solidFill>
                  <a:srgbClr val="FF0000"/>
                </a:solidFill>
                <a:latin typeface="Times New Roman" panose="02020603050405020304" pitchFamily="18" charset="0"/>
                <a:cs typeface="Times New Roman" panose="02020603050405020304" pitchFamily="18" charset="0"/>
              </a:rPr>
              <a:t>poly(3-hexylthiophene) P3HT</a:t>
            </a:r>
            <a:endParaRPr lang="en-GB" sz="1700" b="1" dirty="0">
              <a:solidFill>
                <a:srgbClr val="FF0000"/>
              </a:solidFill>
              <a:latin typeface="Times New Roman" panose="02020603050405020304" pitchFamily="18" charset="0"/>
              <a:cs typeface="Times New Roman" panose="02020603050405020304" pitchFamily="18" charset="0"/>
            </a:endParaRPr>
          </a:p>
          <a:p>
            <a:pPr fontAlgn="base"/>
            <a:r>
              <a:rPr lang="en-GB" sz="1700" b="1" dirty="0">
                <a:latin typeface="Times New Roman" panose="02020603050405020304" pitchFamily="18" charset="0"/>
                <a:cs typeface="Times New Roman" panose="02020603050405020304" pitchFamily="18" charset="0"/>
              </a:rPr>
              <a:t>Hole Transport Layer (HTL)</a:t>
            </a:r>
            <a:r>
              <a:rPr lang="en-GB" sz="1700" dirty="0">
                <a:latin typeface="Times New Roman" panose="02020603050405020304" pitchFamily="18" charset="0"/>
                <a:cs typeface="Times New Roman" panose="02020603050405020304" pitchFamily="18" charset="0"/>
              </a:rPr>
              <a:t> – This layer supports the transport of holes across it so they can reach the emissive </a:t>
            </a:r>
            <a:r>
              <a:rPr lang="en-GB" sz="1700" dirty="0" smtClean="0">
                <a:latin typeface="Times New Roman" panose="02020603050405020304" pitchFamily="18" charset="0"/>
                <a:cs typeface="Times New Roman" panose="02020603050405020304" pitchFamily="18" charset="0"/>
              </a:rPr>
              <a:t>layer</a:t>
            </a:r>
          </a:p>
          <a:p>
            <a:pPr fontAlgn="base"/>
            <a:r>
              <a:rPr lang="en-US" sz="1700" dirty="0" smtClean="0">
                <a:solidFill>
                  <a:srgbClr val="FF0000"/>
                </a:solidFill>
                <a:latin typeface="Times New Roman" panose="02020603050405020304" pitchFamily="18" charset="0"/>
                <a:cs typeface="Times New Roman" panose="02020603050405020304" pitchFamily="18" charset="0"/>
              </a:rPr>
              <a:t>TPD </a:t>
            </a:r>
            <a:r>
              <a:rPr lang="en-US" sz="1700" dirty="0">
                <a:solidFill>
                  <a:srgbClr val="FF0000"/>
                </a:solidFill>
                <a:latin typeface="Times New Roman" panose="02020603050405020304" pitchFamily="18" charset="0"/>
                <a:cs typeface="Times New Roman" panose="02020603050405020304" pitchFamily="18" charset="0"/>
              </a:rPr>
              <a:t>[N,N′-</a:t>
            </a:r>
            <a:r>
              <a:rPr lang="en-US" sz="1700" dirty="0" err="1">
                <a:solidFill>
                  <a:srgbClr val="FF0000"/>
                </a:solidFill>
                <a:latin typeface="Times New Roman" panose="02020603050405020304" pitchFamily="18" charset="0"/>
                <a:cs typeface="Times New Roman" panose="02020603050405020304" pitchFamily="18" charset="0"/>
              </a:rPr>
              <a:t>Bis</a:t>
            </a:r>
            <a:r>
              <a:rPr lang="en-US" sz="1700" dirty="0">
                <a:solidFill>
                  <a:srgbClr val="FF0000"/>
                </a:solidFill>
                <a:latin typeface="Times New Roman" panose="02020603050405020304" pitchFamily="18" charset="0"/>
                <a:cs typeface="Times New Roman" panose="02020603050405020304" pitchFamily="18" charset="0"/>
              </a:rPr>
              <a:t>(3-methylphenyl)-N,N′-</a:t>
            </a:r>
            <a:r>
              <a:rPr lang="en-US" sz="1700" dirty="0" err="1">
                <a:solidFill>
                  <a:srgbClr val="FF0000"/>
                </a:solidFill>
                <a:latin typeface="Times New Roman" panose="02020603050405020304" pitchFamily="18" charset="0"/>
                <a:cs typeface="Times New Roman" panose="02020603050405020304" pitchFamily="18" charset="0"/>
              </a:rPr>
              <a:t>diphenylbenzidine</a:t>
            </a:r>
            <a:r>
              <a:rPr lang="en-US" sz="1700" dirty="0">
                <a:solidFill>
                  <a:srgbClr val="FF0000"/>
                </a:solidFill>
                <a:latin typeface="Times New Roman" panose="02020603050405020304" pitchFamily="18" charset="0"/>
                <a:cs typeface="Times New Roman" panose="02020603050405020304" pitchFamily="18" charset="0"/>
              </a:rPr>
              <a:t>]  </a:t>
            </a:r>
          </a:p>
          <a:p>
            <a:r>
              <a:rPr lang="en-US" sz="1700" dirty="0">
                <a:solidFill>
                  <a:srgbClr val="FF0000"/>
                </a:solidFill>
                <a:latin typeface="Times New Roman" panose="02020603050405020304" pitchFamily="18" charset="0"/>
                <a:cs typeface="Times New Roman" panose="02020603050405020304" pitchFamily="18" charset="0"/>
              </a:rPr>
              <a:t>NPB [1,4-bis(1-naphthylphenylamino)biphenyl]</a:t>
            </a:r>
            <a:endParaRPr lang="en-GB" sz="1700" dirty="0">
              <a:solidFill>
                <a:srgbClr val="FF0000"/>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GB" sz="1700" b="1" dirty="0">
                <a:solidFill>
                  <a:srgbClr val="0070C0"/>
                </a:solidFill>
                <a:latin typeface="Times New Roman" panose="02020603050405020304" pitchFamily="18" charset="0"/>
                <a:cs typeface="Times New Roman" panose="02020603050405020304" pitchFamily="18" charset="0"/>
              </a:rPr>
              <a:t>Emissive Layer</a:t>
            </a:r>
            <a:r>
              <a:rPr lang="en-GB" sz="1700" dirty="0">
                <a:latin typeface="Times New Roman" panose="02020603050405020304" pitchFamily="18" charset="0"/>
                <a:cs typeface="Times New Roman" panose="02020603050405020304" pitchFamily="18" charset="0"/>
              </a:rPr>
              <a:t> – The heart of the device and where light is made, the emissive layer consists of a </a:t>
            </a:r>
            <a:r>
              <a:rPr lang="en-GB" sz="1700" dirty="0" err="1">
                <a:latin typeface="Times New Roman" panose="02020603050405020304" pitchFamily="18" charset="0"/>
                <a:cs typeface="Times New Roman" panose="02020603050405020304" pitchFamily="18" charset="0"/>
              </a:rPr>
              <a:t>color</a:t>
            </a:r>
            <a:r>
              <a:rPr lang="en-GB" sz="1700" dirty="0">
                <a:latin typeface="Times New Roman" panose="02020603050405020304" pitchFamily="18" charset="0"/>
                <a:cs typeface="Times New Roman" panose="02020603050405020304" pitchFamily="18" charset="0"/>
              </a:rPr>
              <a:t> defining emitter doped into a host. This is the layer where the electrical energy is directly converted into light</a:t>
            </a:r>
            <a:r>
              <a:rPr lang="en-GB" sz="1700" dirty="0" smtClean="0">
                <a:latin typeface="Times New Roman" panose="02020603050405020304" pitchFamily="18" charset="0"/>
                <a:cs typeface="Times New Roman" panose="02020603050405020304" pitchFamily="18" charset="0"/>
              </a:rPr>
              <a:t>. </a:t>
            </a:r>
            <a:r>
              <a:rPr lang="en-US" dirty="0" err="1" smtClean="0">
                <a:solidFill>
                  <a:srgbClr val="FF0000"/>
                </a:solidFill>
              </a:rPr>
              <a:t>Polyfluorene</a:t>
            </a:r>
            <a:r>
              <a:rPr lang="en-US" dirty="0" smtClean="0">
                <a:solidFill>
                  <a:srgbClr val="FF0000"/>
                </a:solidFill>
              </a:rPr>
              <a:t>,</a:t>
            </a:r>
            <a:r>
              <a:rPr lang="en-US" dirty="0" smtClean="0"/>
              <a:t> </a:t>
            </a:r>
            <a:r>
              <a:rPr lang="en-US" dirty="0" err="1" smtClean="0">
                <a:solidFill>
                  <a:srgbClr val="FF0000"/>
                </a:solidFill>
              </a:rPr>
              <a:t>Tris</a:t>
            </a:r>
            <a:r>
              <a:rPr lang="en-US" dirty="0" smtClean="0">
                <a:solidFill>
                  <a:srgbClr val="FF0000"/>
                </a:solidFill>
              </a:rPr>
              <a:t>[2-phenylpyridine]iridium</a:t>
            </a:r>
            <a:endParaRPr lang="en-GB" sz="1700" dirty="0">
              <a:solidFill>
                <a:srgbClr val="FF0000"/>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GB" sz="1700" b="1" dirty="0">
                <a:latin typeface="Times New Roman" panose="02020603050405020304" pitchFamily="18" charset="0"/>
                <a:cs typeface="Times New Roman" panose="02020603050405020304" pitchFamily="18" charset="0"/>
              </a:rPr>
              <a:t>Blocking layer (BL)</a:t>
            </a:r>
            <a:r>
              <a:rPr lang="en-GB" sz="1700" dirty="0">
                <a:latin typeface="Times New Roman" panose="02020603050405020304" pitchFamily="18" charset="0"/>
                <a:cs typeface="Times New Roman" panose="02020603050405020304" pitchFamily="18" charset="0"/>
              </a:rPr>
              <a:t> – Commonly used to improve OLED technology by confining electrons (charge carriers) to the emissive layer</a:t>
            </a:r>
          </a:p>
          <a:p>
            <a:r>
              <a:rPr lang="en-GB" sz="1700" b="1" dirty="0">
                <a:latin typeface="Times New Roman" panose="02020603050405020304" pitchFamily="18" charset="0"/>
                <a:cs typeface="Times New Roman" panose="02020603050405020304" pitchFamily="18" charset="0"/>
              </a:rPr>
              <a:t>Electron Transport Layer (ETL) </a:t>
            </a:r>
            <a:r>
              <a:rPr lang="en-GB" sz="1700" dirty="0">
                <a:latin typeface="Times New Roman" panose="02020603050405020304" pitchFamily="18" charset="0"/>
                <a:cs typeface="Times New Roman" panose="02020603050405020304" pitchFamily="18" charset="0"/>
              </a:rPr>
              <a:t>– Supports the transport of electrons across it so they can reach the emissive layer</a:t>
            </a:r>
            <a:r>
              <a:rPr lang="en-GB" sz="1700" dirty="0" smtClean="0">
                <a:latin typeface="Times New Roman" panose="02020603050405020304" pitchFamily="18" charset="0"/>
                <a:cs typeface="Times New Roman" panose="02020603050405020304" pitchFamily="18" charset="0"/>
              </a:rPr>
              <a:t>.</a:t>
            </a:r>
            <a:r>
              <a:rPr lang="en-US" sz="1700" dirty="0">
                <a:latin typeface="Times New Roman" panose="02020603050405020304" pitchFamily="18" charset="0"/>
                <a:cs typeface="Times New Roman" panose="02020603050405020304" pitchFamily="18" charset="0"/>
              </a:rPr>
              <a:t> </a:t>
            </a:r>
            <a:endParaRPr lang="en-US" sz="1700" dirty="0" smtClean="0">
              <a:latin typeface="Times New Roman" panose="02020603050405020304" pitchFamily="18" charset="0"/>
              <a:cs typeface="Times New Roman" panose="02020603050405020304" pitchFamily="18" charset="0"/>
            </a:endParaRPr>
          </a:p>
          <a:p>
            <a:r>
              <a:rPr lang="en-US" sz="1700" dirty="0" smtClean="0">
                <a:solidFill>
                  <a:srgbClr val="FF0000"/>
                </a:solidFill>
                <a:latin typeface="Times New Roman" panose="02020603050405020304" pitchFamily="18" charset="0"/>
                <a:cs typeface="Times New Roman" panose="02020603050405020304" pitchFamily="18" charset="0"/>
              </a:rPr>
              <a:t>PBD </a:t>
            </a:r>
            <a:r>
              <a:rPr lang="en-US" sz="1700" dirty="0">
                <a:solidFill>
                  <a:srgbClr val="FF0000"/>
                </a:solidFill>
                <a:latin typeface="Times New Roman" panose="02020603050405020304" pitchFamily="18" charset="0"/>
                <a:cs typeface="Times New Roman" panose="02020603050405020304" pitchFamily="18" charset="0"/>
              </a:rPr>
              <a:t>= 2-(4-biphenyl)-5-(4-t-butylphenyl)-1,3,4-oxadiazole </a:t>
            </a:r>
          </a:p>
          <a:p>
            <a:r>
              <a:rPr lang="en-US" sz="1700" dirty="0">
                <a:solidFill>
                  <a:srgbClr val="FF0000"/>
                </a:solidFill>
                <a:latin typeface="Times New Roman" panose="02020603050405020304" pitchFamily="18" charset="0"/>
                <a:cs typeface="Times New Roman" panose="02020603050405020304" pitchFamily="18" charset="0"/>
              </a:rPr>
              <a:t>Alq</a:t>
            </a:r>
            <a:r>
              <a:rPr lang="en-US" sz="1700" baseline="-25000" dirty="0">
                <a:solidFill>
                  <a:srgbClr val="FF0000"/>
                </a:solidFill>
                <a:latin typeface="Times New Roman" panose="02020603050405020304" pitchFamily="18" charset="0"/>
                <a:cs typeface="Times New Roman" panose="02020603050405020304" pitchFamily="18" charset="0"/>
              </a:rPr>
              <a:t>3</a:t>
            </a:r>
            <a:r>
              <a:rPr lang="en-US" sz="1700" dirty="0">
                <a:solidFill>
                  <a:srgbClr val="FF0000"/>
                </a:solidFill>
                <a:latin typeface="Times New Roman" panose="02020603050405020304" pitchFamily="18" charset="0"/>
                <a:cs typeface="Times New Roman" panose="02020603050405020304" pitchFamily="18" charset="0"/>
              </a:rPr>
              <a:t> = </a:t>
            </a:r>
            <a:r>
              <a:rPr lang="en-US" sz="1700" dirty="0" err="1">
                <a:solidFill>
                  <a:srgbClr val="FF0000"/>
                </a:solidFill>
                <a:latin typeface="Times New Roman" panose="02020603050405020304" pitchFamily="18" charset="0"/>
                <a:cs typeface="Times New Roman" panose="02020603050405020304" pitchFamily="18" charset="0"/>
              </a:rPr>
              <a:t>tris</a:t>
            </a:r>
            <a:r>
              <a:rPr lang="en-US" sz="1700" dirty="0">
                <a:solidFill>
                  <a:srgbClr val="FF0000"/>
                </a:solidFill>
                <a:latin typeface="Times New Roman" panose="02020603050405020304" pitchFamily="18" charset="0"/>
                <a:cs typeface="Times New Roman" panose="02020603050405020304" pitchFamily="18" charset="0"/>
              </a:rPr>
              <a:t>(8-hydroxyquinoline) </a:t>
            </a:r>
            <a:r>
              <a:rPr lang="en-US" sz="1700" dirty="0" err="1">
                <a:solidFill>
                  <a:srgbClr val="FF0000"/>
                </a:solidFill>
                <a:latin typeface="Times New Roman" panose="02020603050405020304" pitchFamily="18" charset="0"/>
                <a:cs typeface="Times New Roman" panose="02020603050405020304" pitchFamily="18" charset="0"/>
              </a:rPr>
              <a:t>aluminium</a:t>
            </a:r>
            <a:r>
              <a:rPr lang="en-US" sz="1700" dirty="0">
                <a:latin typeface="Times New Roman" panose="02020603050405020304" pitchFamily="18" charset="0"/>
                <a:cs typeface="Times New Roman" panose="02020603050405020304" pitchFamily="18" charset="0"/>
              </a:rPr>
              <a:t> </a:t>
            </a:r>
            <a:endParaRPr lang="en-GB" sz="1700" dirty="0">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GB" sz="1700" b="1" dirty="0">
                <a:latin typeface="Times New Roman" panose="02020603050405020304" pitchFamily="18" charset="0"/>
                <a:cs typeface="Times New Roman" panose="02020603050405020304" pitchFamily="18" charset="0"/>
              </a:rPr>
              <a:t>Cathode</a:t>
            </a:r>
            <a:r>
              <a:rPr lang="en-GB" sz="1700" dirty="0">
                <a:latin typeface="Times New Roman" panose="02020603050405020304" pitchFamily="18" charset="0"/>
                <a:cs typeface="Times New Roman" panose="02020603050405020304" pitchFamily="18" charset="0"/>
              </a:rPr>
              <a:t> (may or may not be transparent depending on the type of OLED) – Negatively charged to inject electrons into the organic layers that make up the OLED </a:t>
            </a:r>
            <a:r>
              <a:rPr lang="en-GB" sz="1700" dirty="0" smtClean="0">
                <a:latin typeface="Times New Roman" panose="02020603050405020304" pitchFamily="18" charset="0"/>
                <a:cs typeface="Times New Roman" panose="02020603050405020304" pitchFamily="18" charset="0"/>
              </a:rPr>
              <a:t>device (ITO).</a:t>
            </a:r>
            <a:endParaRPr lang="en-GB" sz="1700" b="0" i="0" u="none" strike="noStrike" dirty="0">
              <a:effectLst/>
              <a:latin typeface="Times New Roman" panose="02020603050405020304" pitchFamily="18" charset="0"/>
              <a:cs typeface="Times New Roman" panose="02020603050405020304" pitchFamily="18" charset="0"/>
            </a:endParaRPr>
          </a:p>
        </p:txBody>
      </p:sp>
      <p:pic>
        <p:nvPicPr>
          <p:cNvPr id="2050" name="Picture 2" descr="ole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228600"/>
            <a:ext cx="411480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023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4765" y="1828800"/>
            <a:ext cx="3810000" cy="2857500"/>
          </a:xfrm>
          <a:prstGeom prst="rect">
            <a:avLst/>
          </a:prstGeom>
        </p:spPr>
      </p:pic>
      <p:sp>
        <p:nvSpPr>
          <p:cNvPr id="7" name="Rectangle 6"/>
          <p:cNvSpPr/>
          <p:nvPr/>
        </p:nvSpPr>
        <p:spPr>
          <a:xfrm>
            <a:off x="76200" y="304800"/>
            <a:ext cx="8153400" cy="6179962"/>
          </a:xfrm>
          <a:prstGeom prst="rect">
            <a:avLst/>
          </a:prstGeom>
        </p:spPr>
        <p:txBody>
          <a:bodyPr wrap="square">
            <a:spAutoFit/>
          </a:bodyPr>
          <a:lstStyle/>
          <a:p>
            <a:pPr algn="just">
              <a:lnSpc>
                <a:spcPct val="150000"/>
              </a:lnSpc>
              <a:buFont typeface="+mj-lt"/>
              <a:buAutoNum type="arabicPeriod"/>
            </a:pPr>
            <a:r>
              <a:rPr lang="en-GB" sz="1900" dirty="0">
                <a:solidFill>
                  <a:srgbClr val="222222"/>
                </a:solidFill>
                <a:latin typeface="Times New Roman" panose="02020603050405020304" pitchFamily="18" charset="0"/>
                <a:cs typeface="Times New Roman" panose="02020603050405020304" pitchFamily="18" charset="0"/>
              </a:rPr>
              <a:t>To make an OLED light up, we simply attach a voltage (potential difference) across the anode and cathode.</a:t>
            </a:r>
          </a:p>
          <a:p>
            <a:pPr algn="just">
              <a:lnSpc>
                <a:spcPct val="150000"/>
              </a:lnSpc>
              <a:buFont typeface="+mj-lt"/>
              <a:buAutoNum type="arabicPeriod"/>
            </a:pPr>
            <a:r>
              <a:rPr lang="en-GB" sz="1900" dirty="0">
                <a:solidFill>
                  <a:srgbClr val="222222"/>
                </a:solidFill>
                <a:latin typeface="Times New Roman" panose="02020603050405020304" pitchFamily="18" charset="0"/>
                <a:cs typeface="Times New Roman" panose="02020603050405020304" pitchFamily="18" charset="0"/>
              </a:rPr>
              <a:t>As the </a:t>
            </a:r>
            <a:r>
              <a:rPr lang="en-GB" sz="1900" dirty="0">
                <a:solidFill>
                  <a:srgbClr val="2222FF"/>
                </a:solidFill>
                <a:latin typeface="Times New Roman" panose="02020603050405020304" pitchFamily="18" charset="0"/>
                <a:cs typeface="Times New Roman" panose="02020603050405020304" pitchFamily="18" charset="0"/>
                <a:hlinkClick r:id="rId3"/>
              </a:rPr>
              <a:t>electricity</a:t>
            </a:r>
            <a:r>
              <a:rPr lang="en-GB" sz="1900" dirty="0">
                <a:solidFill>
                  <a:srgbClr val="222222"/>
                </a:solidFill>
                <a:latin typeface="Times New Roman" panose="02020603050405020304" pitchFamily="18" charset="0"/>
                <a:cs typeface="Times New Roman" panose="02020603050405020304" pitchFamily="18" charset="0"/>
              </a:rPr>
              <a:t> starts to flow, the cathode receives electrons from the power source and the anode loses them (or it "receives holes," if you prefer to look at it that way).</a:t>
            </a:r>
          </a:p>
          <a:p>
            <a:pPr algn="just">
              <a:lnSpc>
                <a:spcPct val="150000"/>
              </a:lnSpc>
              <a:buFont typeface="+mj-lt"/>
              <a:buAutoNum type="arabicPeriod"/>
            </a:pPr>
            <a:r>
              <a:rPr lang="en-GB" sz="1900" dirty="0">
                <a:solidFill>
                  <a:srgbClr val="222222"/>
                </a:solidFill>
                <a:latin typeface="Times New Roman" panose="02020603050405020304" pitchFamily="18" charset="0"/>
                <a:cs typeface="Times New Roman" panose="02020603050405020304" pitchFamily="18" charset="0"/>
              </a:rPr>
              <a:t>Now we have a situation where the added electrons are making the emissive layer negatively charged (similar to the n-type layer in a junction diode), while the conductive layer is becoming positively charged (similar to p-type material).</a:t>
            </a:r>
          </a:p>
          <a:p>
            <a:pPr algn="just">
              <a:lnSpc>
                <a:spcPct val="150000"/>
              </a:lnSpc>
              <a:buFont typeface="+mj-lt"/>
              <a:buAutoNum type="arabicPeriod"/>
            </a:pPr>
            <a:r>
              <a:rPr lang="en-GB" sz="1900" dirty="0">
                <a:solidFill>
                  <a:srgbClr val="222222"/>
                </a:solidFill>
                <a:latin typeface="Times New Roman" panose="02020603050405020304" pitchFamily="18" charset="0"/>
                <a:cs typeface="Times New Roman" panose="02020603050405020304" pitchFamily="18" charset="0"/>
              </a:rPr>
              <a:t>Positive holes are much more mobile than negative electrons so they jump across the boundary from the conductive layer to the emissive layer. When a hole (a lack of electron) meets an electron, the two things cancel out and release a brief burst of energy in the form of a particle of light—a </a:t>
            </a:r>
            <a:r>
              <a:rPr lang="en-GB" sz="1900" b="1" dirty="0">
                <a:solidFill>
                  <a:srgbClr val="222222"/>
                </a:solidFill>
                <a:latin typeface="Times New Roman" panose="02020603050405020304" pitchFamily="18" charset="0"/>
                <a:cs typeface="Times New Roman" panose="02020603050405020304" pitchFamily="18" charset="0"/>
              </a:rPr>
              <a:t>photon</a:t>
            </a:r>
            <a:r>
              <a:rPr lang="en-GB" sz="1900" dirty="0">
                <a:solidFill>
                  <a:srgbClr val="222222"/>
                </a:solidFill>
                <a:latin typeface="Times New Roman" panose="02020603050405020304" pitchFamily="18" charset="0"/>
                <a:cs typeface="Times New Roman" panose="02020603050405020304" pitchFamily="18" charset="0"/>
              </a:rPr>
              <a:t>, in other words. This process is called </a:t>
            </a:r>
            <a:r>
              <a:rPr lang="en-GB" sz="1900" b="1" dirty="0">
                <a:solidFill>
                  <a:srgbClr val="222222"/>
                </a:solidFill>
                <a:latin typeface="Times New Roman" panose="02020603050405020304" pitchFamily="18" charset="0"/>
                <a:cs typeface="Times New Roman" panose="02020603050405020304" pitchFamily="18" charset="0"/>
              </a:rPr>
              <a:t>recombination</a:t>
            </a:r>
            <a:r>
              <a:rPr lang="en-GB" sz="1900" dirty="0">
                <a:solidFill>
                  <a:srgbClr val="222222"/>
                </a:solidFill>
                <a:latin typeface="Times New Roman" panose="02020603050405020304" pitchFamily="18" charset="0"/>
                <a:cs typeface="Times New Roman" panose="02020603050405020304" pitchFamily="18" charset="0"/>
              </a:rPr>
              <a:t>, and because it's happening many times a second the OLED produces continuous light for as long as the current keeps flowing.</a:t>
            </a:r>
            <a:endParaRPr lang="en-GB" sz="1900" b="0" i="0" dirty="0">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59875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DDEY\Syllabus\NOTES\CS Module II\OLED\OLED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86106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7834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63832"/>
            <a:ext cx="11658600" cy="6794168"/>
          </a:xfrm>
          <a:prstGeom prst="rect">
            <a:avLst/>
          </a:prstGeom>
        </p:spPr>
        <p:txBody>
          <a:bodyPr wrap="square">
            <a:spAutoFit/>
          </a:bodyPr>
          <a:lstStyle/>
          <a:p>
            <a:pPr algn="just">
              <a:lnSpc>
                <a:spcPct val="107000"/>
              </a:lnSpc>
              <a:spcAft>
                <a:spcPts val="800"/>
              </a:spcAft>
            </a:pPr>
            <a:r>
              <a:rPr lang="en-GB" sz="2200" b="1" dirty="0">
                <a:latin typeface="Times New Roman" panose="02020603050405020304" pitchFamily="18" charset="0"/>
                <a:ea typeface="Calibri" panose="020F0502020204030204" pitchFamily="34" charset="0"/>
                <a:cs typeface="Times New Roman" panose="02020603050405020304" pitchFamily="18" charset="0"/>
              </a:rPr>
              <a:t>Properties: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indent="228600" algn="just">
              <a:lnSpc>
                <a:spcPct val="107000"/>
              </a:lnSpc>
              <a:spcAft>
                <a:spcPts val="800"/>
              </a:spcAft>
            </a:pPr>
            <a:r>
              <a:rPr lang="en-GB" sz="2200" dirty="0">
                <a:latin typeface="Times New Roman" panose="02020603050405020304" pitchFamily="18" charset="0"/>
                <a:ea typeface="Calibri" panose="020F0502020204030204" pitchFamily="34" charset="0"/>
                <a:cs typeface="Times New Roman" panose="02020603050405020304" pitchFamily="18" charset="0"/>
              </a:rPr>
              <a:t>Organic light-emitting diodes (OLEDs) have a number of properties that make them attractive for a variety of applications, including displays and lighting. Here are some key properties of OLEDs: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High contrast</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have a very high contrast </a:t>
            </a:r>
            <a:r>
              <a:rPr lang="en-GB" sz="2200" dirty="0" smtClean="0">
                <a:latin typeface="Times New Roman" panose="02020603050405020304" pitchFamily="18" charset="0"/>
                <a:ea typeface="Calibri" panose="020F0502020204030204" pitchFamily="34" charset="0"/>
                <a:cs typeface="Times New Roman" panose="02020603050405020304" pitchFamily="18" charset="0"/>
              </a:rPr>
              <a:t>ratio resulting </a:t>
            </a:r>
            <a:r>
              <a:rPr lang="en-GB" sz="2200" dirty="0">
                <a:latin typeface="Times New Roman" panose="02020603050405020304" pitchFamily="18" charset="0"/>
                <a:ea typeface="Calibri" panose="020F0502020204030204" pitchFamily="34" charset="0"/>
                <a:cs typeface="Times New Roman" panose="02020603050405020304" pitchFamily="18" charset="0"/>
              </a:rPr>
              <a:t>in excellent image quality and clarity.</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Wide viewing angles</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can be viewed from almost any angle without significant </a:t>
            </a:r>
            <a:r>
              <a:rPr lang="en-GB" sz="2200" dirty="0" err="1">
                <a:latin typeface="Times New Roman" panose="02020603050405020304" pitchFamily="18" charset="0"/>
                <a:ea typeface="Calibri" panose="020F0502020204030204" pitchFamily="34" charset="0"/>
                <a:cs typeface="Times New Roman" panose="02020603050405020304" pitchFamily="18" charset="0"/>
              </a:rPr>
              <a:t>color</a:t>
            </a:r>
            <a:r>
              <a:rPr lang="en-GB" sz="2200" dirty="0">
                <a:latin typeface="Times New Roman" panose="02020603050405020304" pitchFamily="18" charset="0"/>
                <a:ea typeface="Calibri" panose="020F0502020204030204" pitchFamily="34" charset="0"/>
                <a:cs typeface="Times New Roman" panose="02020603050405020304" pitchFamily="18" charset="0"/>
              </a:rPr>
              <a:t> distortion or loss of contrast, making them ideal for large displays and signs.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Flexible and thin</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can be made on thin and flexible substrates, allowing for new design possibilities and form factors.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Low power consumption</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consume less power than other display technologies, resulting in longer battery life for portable devices and lower electricity usage for lighting applications.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Fast response time</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have a very fast response time, meaning that they can display rapidly changing images without blurring or ghosting.</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High </a:t>
            </a:r>
            <a:r>
              <a:rPr lang="en-GB" sz="2200" b="1" dirty="0" err="1">
                <a:latin typeface="Times New Roman" panose="02020603050405020304" pitchFamily="18" charset="0"/>
                <a:ea typeface="Calibri" panose="020F0502020204030204" pitchFamily="34" charset="0"/>
                <a:cs typeface="Times New Roman" panose="02020603050405020304" pitchFamily="18" charset="0"/>
              </a:rPr>
              <a:t>color</a:t>
            </a:r>
            <a:r>
              <a:rPr lang="en-GB" sz="2200" b="1" dirty="0">
                <a:latin typeface="Times New Roman" panose="02020603050405020304" pitchFamily="18" charset="0"/>
                <a:ea typeface="Calibri" panose="020F0502020204030204" pitchFamily="34" charset="0"/>
                <a:cs typeface="Times New Roman" panose="02020603050405020304" pitchFamily="18" charset="0"/>
              </a:rPr>
              <a:t> accuracy</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are capable of producing very accurate </a:t>
            </a:r>
            <a:r>
              <a:rPr lang="en-GB" sz="2200" dirty="0" err="1">
                <a:latin typeface="Times New Roman" panose="02020603050405020304" pitchFamily="18" charset="0"/>
                <a:ea typeface="Calibri" panose="020F0502020204030204" pitchFamily="34" charset="0"/>
                <a:cs typeface="Times New Roman" panose="02020603050405020304" pitchFamily="18" charset="0"/>
              </a:rPr>
              <a:t>colors</a:t>
            </a:r>
            <a:r>
              <a:rPr lang="en-GB" sz="2200" dirty="0">
                <a:latin typeface="Times New Roman" panose="02020603050405020304" pitchFamily="18" charset="0"/>
                <a:ea typeface="Calibri" panose="020F0502020204030204" pitchFamily="34" charset="0"/>
                <a:cs typeface="Times New Roman" panose="02020603050405020304" pitchFamily="18" charset="0"/>
              </a:rPr>
              <a:t>, making them ideal for applications such as photo and video editing, medical imaging, and </a:t>
            </a:r>
            <a:r>
              <a:rPr lang="en-GB" sz="2200" dirty="0" err="1">
                <a:latin typeface="Times New Roman" panose="02020603050405020304" pitchFamily="18" charset="0"/>
                <a:ea typeface="Calibri" panose="020F0502020204030204" pitchFamily="34" charset="0"/>
                <a:cs typeface="Times New Roman" panose="02020603050405020304" pitchFamily="18" charset="0"/>
              </a:rPr>
              <a:t>color</a:t>
            </a:r>
            <a:r>
              <a:rPr lang="en-GB" sz="2200" dirty="0">
                <a:latin typeface="Times New Roman" panose="02020603050405020304" pitchFamily="18" charset="0"/>
                <a:ea typeface="Calibri" panose="020F0502020204030204" pitchFamily="34" charset="0"/>
                <a:cs typeface="Times New Roman" panose="02020603050405020304" pitchFamily="18" charset="0"/>
              </a:rPr>
              <a:t>-critical industrial applications.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Symbol" panose="05050102010706020507" pitchFamily="18"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Scalable</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can be fabricated using a variety of techniques and can be scaled to large areas, making them suitable for use in large displays and lighting applications</a:t>
            </a:r>
            <a:r>
              <a:rPr lang="en-GB" sz="22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6234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4453" y="461595"/>
            <a:ext cx="4947285" cy="382797"/>
          </a:xfrm>
          <a:prstGeom prst="rect">
            <a:avLst/>
          </a:prstGeom>
        </p:spPr>
        <p:txBody>
          <a:bodyPr vert="horz" wrap="square" lIns="0" tIns="13335" rIns="0" bIns="0" rtlCol="0">
            <a:spAutoFit/>
          </a:bodyPr>
          <a:lstStyle/>
          <a:p>
            <a:pPr marL="12700">
              <a:spcBef>
                <a:spcPts val="105"/>
              </a:spcBef>
            </a:pPr>
            <a:r>
              <a:rPr spc="-10" dirty="0"/>
              <a:t>Fourth </a:t>
            </a:r>
            <a:r>
              <a:rPr spc="-20" dirty="0"/>
              <a:t>Sate </a:t>
            </a:r>
            <a:r>
              <a:rPr dirty="0"/>
              <a:t>of</a:t>
            </a:r>
            <a:r>
              <a:rPr spc="-45" dirty="0"/>
              <a:t> </a:t>
            </a:r>
            <a:r>
              <a:rPr spc="-20" dirty="0"/>
              <a:t>Matter</a:t>
            </a:r>
          </a:p>
        </p:txBody>
      </p:sp>
      <p:sp>
        <p:nvSpPr>
          <p:cNvPr id="3" name="object 3"/>
          <p:cNvSpPr/>
          <p:nvPr/>
        </p:nvSpPr>
        <p:spPr>
          <a:xfrm>
            <a:off x="1533961" y="1469184"/>
            <a:ext cx="4283628" cy="53032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37921" y="1681496"/>
            <a:ext cx="4521348" cy="486660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203583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11506200" cy="6431889"/>
          </a:xfrm>
          <a:prstGeom prst="rect">
            <a:avLst/>
          </a:prstGeom>
        </p:spPr>
        <p:txBody>
          <a:bodyPr wrap="square">
            <a:spAutoFit/>
          </a:bodyPr>
          <a:lstStyle/>
          <a:p>
            <a:pPr algn="just">
              <a:lnSpc>
                <a:spcPct val="107000"/>
              </a:lnSpc>
              <a:spcAft>
                <a:spcPts val="800"/>
              </a:spcAft>
            </a:pPr>
            <a:r>
              <a:rPr lang="en-GB" sz="2200" b="1" dirty="0">
                <a:latin typeface="Times New Roman" panose="02020603050405020304" pitchFamily="18" charset="0"/>
                <a:ea typeface="Calibri" panose="020F0502020204030204" pitchFamily="34" charset="0"/>
                <a:cs typeface="Times New Roman" panose="02020603050405020304" pitchFamily="18" charset="0"/>
              </a:rPr>
              <a:t>Application of OLEDs: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GB" sz="2200" dirty="0">
                <a:latin typeface="Times New Roman" panose="02020603050405020304" pitchFamily="18" charset="0"/>
                <a:ea typeface="Calibri" panose="020F0502020204030204" pitchFamily="34" charset="0"/>
                <a:cs typeface="Times New Roman" panose="02020603050405020304" pitchFamily="18" charset="0"/>
              </a:rPr>
              <a:t>Organic light emitting diodes (OLEDs) are a type of display technology that is becoming increasingly popular in various applications. Here are some of the main areas where OLEDs are being used:</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Display panels</a:t>
            </a:r>
            <a:r>
              <a:rPr lang="en-GB" sz="2200" dirty="0">
                <a:latin typeface="Times New Roman" panose="02020603050405020304" pitchFamily="18" charset="0"/>
                <a:ea typeface="Calibri" panose="020F0502020204030204" pitchFamily="34" charset="0"/>
                <a:cs typeface="Times New Roman" panose="02020603050405020304" pitchFamily="18" charset="0"/>
              </a:rPr>
              <a:t>: OLED displays are used in various devices, such as smartphones, TVs, and computer monitors. These displays offer high contrast, vibrant </a:t>
            </a:r>
            <a:r>
              <a:rPr lang="en-GB" sz="2200" dirty="0" err="1">
                <a:latin typeface="Times New Roman" panose="02020603050405020304" pitchFamily="18" charset="0"/>
                <a:ea typeface="Calibri" panose="020F0502020204030204" pitchFamily="34" charset="0"/>
                <a:cs typeface="Times New Roman" panose="02020603050405020304" pitchFamily="18" charset="0"/>
              </a:rPr>
              <a:t>colors</a:t>
            </a:r>
            <a:r>
              <a:rPr lang="en-GB" sz="2200" dirty="0">
                <a:latin typeface="Times New Roman" panose="02020603050405020304" pitchFamily="18" charset="0"/>
                <a:ea typeface="Calibri" panose="020F0502020204030204" pitchFamily="34" charset="0"/>
                <a:cs typeface="Times New Roman" panose="02020603050405020304" pitchFamily="18" charset="0"/>
              </a:rPr>
              <a:t>, and excellent viewing angles.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Lighting</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are also being used as a lighting source in both commercial and residential settings. OLED lighting panels are thin, lightweight, and highly energy-efficient.</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Automotive</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are used in the automotive industry for both interior and exterior lighting. They provide an innovative and modern look to cars and offer better visibility and safety.</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Wearable technology</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are used in wearable devices such as smartwatches and fitness trackers. They offer brighter and more energy-efficient displays, making them ideal for small devices with limited battery life.</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Medical devices</a:t>
            </a:r>
            <a:r>
              <a:rPr lang="en-GB" sz="2200" dirty="0">
                <a:latin typeface="Times New Roman" panose="02020603050405020304" pitchFamily="18" charset="0"/>
                <a:ea typeface="Calibri" panose="020F0502020204030204" pitchFamily="34" charset="0"/>
                <a:cs typeface="Times New Roman" panose="02020603050405020304" pitchFamily="18" charset="0"/>
              </a:rPr>
              <a:t>: OLEDs are also used in medical devices, such as pulse oximeters and blood glucose monitors. They offer high brightness and low power consumption, making them ideal for portable devices.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7236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hat is OLED and what can it do for your TV? - C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457200"/>
            <a:ext cx="4575175" cy="291667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Xiaomi OLED Vision 55-inch Ultra HD 4K Smart OLED TV Price in India 2023,  Full Specs &amp; Review | Smartpri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LG Takes Gaming Immersion Next-Level With World's First Bendable 42-Inch  OLED TV | LG NEWSR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81000"/>
            <a:ext cx="5562600" cy="299287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OLED iPad: Here's everything we know - 9to5Ma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10000"/>
            <a:ext cx="4800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3697661"/>
            <a:ext cx="4781550" cy="2747963"/>
          </a:xfrm>
          <a:prstGeom prst="rect">
            <a:avLst/>
          </a:prstGeom>
        </p:spPr>
      </p:pic>
    </p:spTree>
    <p:extLst>
      <p:ext uri="{BB962C8B-B14F-4D97-AF65-F5344CB8AC3E}">
        <p14:creationId xmlns:p14="http://schemas.microsoft.com/office/powerpoint/2010/main" val="91335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000" t="26296" r="39167" b="15926"/>
          <a:stretch/>
        </p:blipFill>
        <p:spPr>
          <a:xfrm>
            <a:off x="1600200" y="304800"/>
            <a:ext cx="8382000" cy="5943600"/>
          </a:xfrm>
          <a:prstGeom prst="rect">
            <a:avLst/>
          </a:prstGeom>
        </p:spPr>
      </p:pic>
    </p:spTree>
    <p:extLst>
      <p:ext uri="{BB962C8B-B14F-4D97-AF65-F5344CB8AC3E}">
        <p14:creationId xmlns:p14="http://schemas.microsoft.com/office/powerpoint/2010/main" val="14703694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 Multilayered QLED device with a standard structure consisting of...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457200"/>
            <a:ext cx="5486400" cy="56959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79325" y="132238"/>
            <a:ext cx="870751" cy="461665"/>
          </a:xfrm>
          <a:prstGeom prst="rect">
            <a:avLst/>
          </a:prstGeom>
          <a:noFill/>
        </p:spPr>
        <p:txBody>
          <a:bodyPr wrap="none" rtlCol="0">
            <a:spAutoFit/>
          </a:bodyPr>
          <a:lstStyle/>
          <a:p>
            <a:r>
              <a:rPr lang="en-GB" sz="2400" b="1" dirty="0" smtClean="0"/>
              <a:t>QLED</a:t>
            </a:r>
            <a:endParaRPr lang="en-US" sz="2400" b="1" dirty="0"/>
          </a:p>
        </p:txBody>
      </p:sp>
      <p:sp>
        <p:nvSpPr>
          <p:cNvPr id="3" name="Rectangle 2"/>
          <p:cNvSpPr/>
          <p:nvPr/>
        </p:nvSpPr>
        <p:spPr>
          <a:xfrm>
            <a:off x="304800" y="2971800"/>
            <a:ext cx="6096000" cy="3693319"/>
          </a:xfrm>
          <a:prstGeom prst="rect">
            <a:avLst/>
          </a:prstGeom>
        </p:spPr>
        <p:txBody>
          <a:bodyPr>
            <a:spAutoFit/>
          </a:bodyPr>
          <a:lstStyle/>
          <a:p>
            <a:pPr marL="457200" algn="just"/>
            <a:r>
              <a:rPr lang="en-GB" b="1" dirty="0">
                <a:solidFill>
                  <a:srgbClr val="000000"/>
                </a:solidFill>
                <a:latin typeface="Times New Roman" panose="02020603050405020304" pitchFamily="18" charset="0"/>
              </a:rPr>
              <a:t>Working principle of QLED</a:t>
            </a:r>
            <a:endParaRPr lang="en-GB" dirty="0"/>
          </a:p>
          <a:p>
            <a:pPr marL="457200" algn="just"/>
            <a:r>
              <a:rPr lang="en-GB" dirty="0">
                <a:solidFill>
                  <a:srgbClr val="221E1F"/>
                </a:solidFill>
                <a:latin typeface="Times New Roman" panose="02020603050405020304" pitchFamily="18" charset="0"/>
              </a:rPr>
              <a:t>There are five typical layers for a QLED structure: </a:t>
            </a:r>
            <a:endParaRPr lang="en-GB" dirty="0"/>
          </a:p>
          <a:p>
            <a:pPr algn="just" fontAlgn="base">
              <a:buFont typeface="Arial" panose="020B0604020202020204" pitchFamily="34" charset="0"/>
              <a:buChar char="•"/>
            </a:pPr>
            <a:r>
              <a:rPr lang="en-GB" dirty="0">
                <a:solidFill>
                  <a:srgbClr val="221E1F"/>
                </a:solidFill>
                <a:latin typeface="Times New Roman" panose="02020603050405020304" pitchFamily="18" charset="0"/>
              </a:rPr>
              <a:t>Electron transport layer (ETL)—for electron injection from the cathode and transportation of the electron. </a:t>
            </a:r>
          </a:p>
          <a:p>
            <a:pPr algn="just" fontAlgn="base">
              <a:buFont typeface="Arial" panose="020B0604020202020204" pitchFamily="34" charset="0"/>
              <a:buChar char="•"/>
            </a:pPr>
            <a:r>
              <a:rPr lang="en-GB" dirty="0">
                <a:solidFill>
                  <a:srgbClr val="221E1F"/>
                </a:solidFill>
                <a:latin typeface="Times New Roman" panose="02020603050405020304" pitchFamily="18" charset="0"/>
              </a:rPr>
              <a:t>Electron injection layer (EIL)—for electron injection from the cathode electrode. </a:t>
            </a:r>
          </a:p>
          <a:p>
            <a:pPr algn="just" fontAlgn="base">
              <a:buFont typeface="Arial" panose="020B0604020202020204" pitchFamily="34" charset="0"/>
              <a:buChar char="•"/>
            </a:pPr>
            <a:r>
              <a:rPr lang="en-GB" dirty="0">
                <a:solidFill>
                  <a:srgbClr val="221E1F"/>
                </a:solidFill>
                <a:latin typeface="Times New Roman" panose="02020603050405020304" pitchFamily="18" charset="0"/>
              </a:rPr>
              <a:t>Hole transport layer (HTL)—for hole transportation from HIL to EML.</a:t>
            </a:r>
          </a:p>
          <a:p>
            <a:pPr algn="just" fontAlgn="base">
              <a:buFont typeface="Arial" panose="020B0604020202020204" pitchFamily="34" charset="0"/>
              <a:buChar char="•"/>
            </a:pPr>
            <a:r>
              <a:rPr lang="en-GB" dirty="0">
                <a:solidFill>
                  <a:srgbClr val="221E1F"/>
                </a:solidFill>
                <a:latin typeface="Times New Roman" panose="02020603050405020304" pitchFamily="18" charset="0"/>
              </a:rPr>
              <a:t>Hole injection layer (HIL)—for hole injection from the anode electrode. </a:t>
            </a:r>
          </a:p>
          <a:p>
            <a:pPr algn="just" fontAlgn="base">
              <a:buFont typeface="Arial" panose="020B0604020202020204" pitchFamily="34" charset="0"/>
              <a:buChar char="•"/>
            </a:pPr>
            <a:r>
              <a:rPr lang="en-GB" dirty="0">
                <a:solidFill>
                  <a:srgbClr val="221E1F"/>
                </a:solidFill>
                <a:latin typeface="Times New Roman" panose="02020603050405020304" pitchFamily="18" charset="0"/>
              </a:rPr>
              <a:t>Emission layer (EML)—electron/hole transportation and their recombination to form an </a:t>
            </a:r>
            <a:r>
              <a:rPr lang="en-GB" dirty="0" err="1">
                <a:solidFill>
                  <a:srgbClr val="221E1F"/>
                </a:solidFill>
                <a:latin typeface="Times New Roman" panose="02020603050405020304" pitchFamily="18" charset="0"/>
              </a:rPr>
              <a:t>exciton</a:t>
            </a:r>
            <a:r>
              <a:rPr lang="en-GB" dirty="0">
                <a:solidFill>
                  <a:srgbClr val="221E1F"/>
                </a:solidFill>
                <a:latin typeface="Times New Roman" panose="02020603050405020304" pitchFamily="18" charset="0"/>
              </a:rPr>
              <a:t>; this is the QD layer in QLED. </a:t>
            </a:r>
          </a:p>
        </p:txBody>
      </p:sp>
      <p:sp>
        <p:nvSpPr>
          <p:cNvPr id="4" name="Rectangle 3"/>
          <p:cNvSpPr/>
          <p:nvPr/>
        </p:nvSpPr>
        <p:spPr>
          <a:xfrm>
            <a:off x="-17929" y="493059"/>
            <a:ext cx="6781800" cy="2862322"/>
          </a:xfrm>
          <a:prstGeom prst="rect">
            <a:avLst/>
          </a:prstGeom>
        </p:spPr>
        <p:txBody>
          <a:bodyPr wrap="square">
            <a:spAutoFit/>
          </a:bodyPr>
          <a:lstStyle/>
          <a:p>
            <a:pPr marL="457200" algn="just"/>
            <a:r>
              <a:rPr lang="en-GB" dirty="0">
                <a:solidFill>
                  <a:srgbClr val="000000"/>
                </a:solidFill>
                <a:latin typeface="Times New Roman" panose="02020603050405020304" pitchFamily="18" charset="0"/>
              </a:rPr>
              <a:t>The mainstream commercialization of colloidal quantum dots (QDs) for light-emitting applications has begun: Sony televisions emitting QD-enhanced </a:t>
            </a:r>
            <a:r>
              <a:rPr lang="en-GB" dirty="0" err="1">
                <a:solidFill>
                  <a:srgbClr val="000000"/>
                </a:solidFill>
                <a:latin typeface="Times New Roman" panose="02020603050405020304" pitchFamily="18" charset="0"/>
              </a:rPr>
              <a:t>colors</a:t>
            </a:r>
            <a:r>
              <a:rPr lang="en-GB" dirty="0">
                <a:solidFill>
                  <a:srgbClr val="000000"/>
                </a:solidFill>
                <a:latin typeface="Times New Roman" panose="02020603050405020304" pitchFamily="18" charset="0"/>
              </a:rPr>
              <a:t> are now on sale. The bright and uniquely size-</a:t>
            </a:r>
            <a:r>
              <a:rPr lang="en-GB" dirty="0" err="1">
                <a:solidFill>
                  <a:srgbClr val="000000"/>
                </a:solidFill>
                <a:latin typeface="Times New Roman" panose="02020603050405020304" pitchFamily="18" charset="0"/>
              </a:rPr>
              <a:t>tunable</a:t>
            </a:r>
            <a:r>
              <a:rPr lang="en-GB" dirty="0">
                <a:solidFill>
                  <a:srgbClr val="000000"/>
                </a:solidFill>
                <a:latin typeface="Times New Roman" panose="02020603050405020304" pitchFamily="18" charset="0"/>
              </a:rPr>
              <a:t> </a:t>
            </a:r>
            <a:r>
              <a:rPr lang="en-GB" dirty="0" err="1">
                <a:solidFill>
                  <a:srgbClr val="000000"/>
                </a:solidFill>
                <a:latin typeface="Times New Roman" panose="02020603050405020304" pitchFamily="18" charset="0"/>
              </a:rPr>
              <a:t>colors</a:t>
            </a:r>
            <a:r>
              <a:rPr lang="en-GB" dirty="0">
                <a:solidFill>
                  <a:srgbClr val="000000"/>
                </a:solidFill>
                <a:latin typeface="Times New Roman" panose="02020603050405020304" pitchFamily="18" charset="0"/>
              </a:rPr>
              <a:t> of solution </a:t>
            </a:r>
            <a:r>
              <a:rPr lang="en-GB" dirty="0" err="1">
                <a:solidFill>
                  <a:srgbClr val="000000"/>
                </a:solidFill>
                <a:latin typeface="Times New Roman" panose="02020603050405020304" pitchFamily="18" charset="0"/>
              </a:rPr>
              <a:t>processable</a:t>
            </a:r>
            <a:r>
              <a:rPr lang="en-GB" dirty="0">
                <a:solidFill>
                  <a:srgbClr val="000000"/>
                </a:solidFill>
                <a:latin typeface="Times New Roman" panose="02020603050405020304" pitchFamily="18" charset="0"/>
              </a:rPr>
              <a:t> semiconducting QDs highlight the potential of electroluminescent QD light-emitting devices (QLEDs) for use in energy efficient, high-</a:t>
            </a:r>
            <a:r>
              <a:rPr lang="en-GB" dirty="0" err="1">
                <a:solidFill>
                  <a:srgbClr val="000000"/>
                </a:solidFill>
                <a:latin typeface="Times New Roman" panose="02020603050405020304" pitchFamily="18" charset="0"/>
              </a:rPr>
              <a:t>color</a:t>
            </a:r>
            <a:r>
              <a:rPr lang="en-GB" dirty="0">
                <a:solidFill>
                  <a:srgbClr val="000000"/>
                </a:solidFill>
                <a:latin typeface="Times New Roman" panose="02020603050405020304" pitchFamily="18" charset="0"/>
              </a:rPr>
              <a:t>-quality thin-film display and solid-state lighting applications.</a:t>
            </a:r>
            <a:endParaRPr lang="en-GB" dirty="0"/>
          </a:p>
          <a:p>
            <a:r>
              <a:rPr lang="en-GB" dirty="0"/>
              <a:t/>
            </a:r>
            <a:br>
              <a:rPr lang="en-GB" dirty="0"/>
            </a:br>
            <a:endParaRPr lang="en-US" dirty="0"/>
          </a:p>
        </p:txBody>
      </p:sp>
    </p:spTree>
    <p:extLst>
      <p:ext uri="{BB962C8B-B14F-4D97-AF65-F5344CB8AC3E}">
        <p14:creationId xmlns:p14="http://schemas.microsoft.com/office/powerpoint/2010/main" val="32551121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3832"/>
            <a:ext cx="11734800" cy="6794168"/>
          </a:xfrm>
          <a:prstGeom prst="rect">
            <a:avLst/>
          </a:prstGeom>
        </p:spPr>
        <p:txBody>
          <a:bodyPr wrap="square">
            <a:spAutoFit/>
          </a:bodyPr>
          <a:lstStyle/>
          <a:p>
            <a:pPr algn="just">
              <a:lnSpc>
                <a:spcPct val="107000"/>
              </a:lnSpc>
              <a:spcAft>
                <a:spcPts val="800"/>
              </a:spcAft>
            </a:pPr>
            <a:r>
              <a:rPr lang="en-GB" sz="2200" b="1" dirty="0">
                <a:latin typeface="Times New Roman" panose="02020603050405020304" pitchFamily="18" charset="0"/>
                <a:ea typeface="Calibri" panose="020F0502020204030204" pitchFamily="34" charset="0"/>
                <a:cs typeface="Times New Roman" panose="02020603050405020304" pitchFamily="18" charset="0"/>
              </a:rPr>
              <a:t>Properties: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GB" sz="2200" dirty="0">
                <a:latin typeface="Times New Roman" panose="02020603050405020304" pitchFamily="18" charset="0"/>
                <a:ea typeface="Calibri" panose="020F0502020204030204" pitchFamily="34" charset="0"/>
                <a:cs typeface="Times New Roman" panose="02020603050405020304" pitchFamily="18" charset="0"/>
              </a:rPr>
              <a:t>Quantum light emitting diodes (QLEDs) have a number of unique properties that make them attractive for various applications. Some of the main properties of QLEDs include:</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High </a:t>
            </a:r>
            <a:r>
              <a:rPr lang="en-GB" sz="2200" b="1" dirty="0" err="1">
                <a:latin typeface="Times New Roman" panose="02020603050405020304" pitchFamily="18" charset="0"/>
                <a:ea typeface="Calibri" panose="020F0502020204030204" pitchFamily="34" charset="0"/>
                <a:cs typeface="Times New Roman" panose="02020603050405020304" pitchFamily="18" charset="0"/>
              </a:rPr>
              <a:t>color</a:t>
            </a:r>
            <a:r>
              <a:rPr lang="en-GB" sz="2200" b="1" dirty="0">
                <a:latin typeface="Times New Roman" panose="02020603050405020304" pitchFamily="18" charset="0"/>
                <a:ea typeface="Calibri" panose="020F0502020204030204" pitchFamily="34" charset="0"/>
                <a:cs typeface="Times New Roman" panose="02020603050405020304" pitchFamily="18" charset="0"/>
              </a:rPr>
              <a:t> purity</a:t>
            </a:r>
            <a:r>
              <a:rPr lang="en-GB" sz="2200" dirty="0">
                <a:latin typeface="Times New Roman" panose="02020603050405020304" pitchFamily="18" charset="0"/>
                <a:ea typeface="Calibri" panose="020F0502020204030204" pitchFamily="34" charset="0"/>
                <a:cs typeface="Times New Roman" panose="02020603050405020304" pitchFamily="18" charset="0"/>
              </a:rPr>
              <a:t>: QLEDs can produce pure and vibrant </a:t>
            </a:r>
            <a:r>
              <a:rPr lang="en-GB" sz="2200" dirty="0" err="1">
                <a:latin typeface="Times New Roman" panose="02020603050405020304" pitchFamily="18" charset="0"/>
                <a:ea typeface="Calibri" panose="020F0502020204030204" pitchFamily="34" charset="0"/>
                <a:cs typeface="Times New Roman" panose="02020603050405020304" pitchFamily="18" charset="0"/>
              </a:rPr>
              <a:t>colors</a:t>
            </a:r>
            <a:r>
              <a:rPr lang="en-GB" sz="2200" dirty="0">
                <a:latin typeface="Times New Roman" panose="02020603050405020304" pitchFamily="18" charset="0"/>
                <a:ea typeface="Calibri" panose="020F0502020204030204" pitchFamily="34" charset="0"/>
                <a:cs typeface="Times New Roman" panose="02020603050405020304" pitchFamily="18" charset="0"/>
              </a:rPr>
              <a:t> because quantum dots can be precisely tuned to emit light at very specific wavelengths. This high </a:t>
            </a:r>
            <a:r>
              <a:rPr lang="en-GB" sz="2200" dirty="0" err="1">
                <a:latin typeface="Times New Roman" panose="02020603050405020304" pitchFamily="18" charset="0"/>
                <a:ea typeface="Calibri" panose="020F0502020204030204" pitchFamily="34" charset="0"/>
                <a:cs typeface="Times New Roman" panose="02020603050405020304" pitchFamily="18" charset="0"/>
              </a:rPr>
              <a:t>color</a:t>
            </a:r>
            <a:r>
              <a:rPr lang="en-GB" sz="2200" dirty="0">
                <a:latin typeface="Times New Roman" panose="02020603050405020304" pitchFamily="18" charset="0"/>
                <a:ea typeface="Calibri" panose="020F0502020204030204" pitchFamily="34" charset="0"/>
                <a:cs typeface="Times New Roman" panose="02020603050405020304" pitchFamily="18" charset="0"/>
              </a:rPr>
              <a:t> purity makes QLEDs attractive for use in displays and lighting applications.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High brightness</a:t>
            </a:r>
            <a:r>
              <a:rPr lang="en-GB" sz="2200" dirty="0">
                <a:latin typeface="Times New Roman" panose="02020603050405020304" pitchFamily="18" charset="0"/>
                <a:ea typeface="Calibri" panose="020F0502020204030204" pitchFamily="34" charset="0"/>
                <a:cs typeface="Times New Roman" panose="02020603050405020304" pitchFamily="18" charset="0"/>
              </a:rPr>
              <a:t>: Quantum dots are very efficient light emitters, which means that QLEDs can produce high brightness with low power consumption. This makes QLEDs ideal for use in high-performance displays and lighting systems.</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Narrow emission spectra</a:t>
            </a:r>
            <a:r>
              <a:rPr lang="en-GB" sz="2200" dirty="0">
                <a:latin typeface="Times New Roman" panose="02020603050405020304" pitchFamily="18" charset="0"/>
                <a:ea typeface="Calibri" panose="020F0502020204030204" pitchFamily="34" charset="0"/>
                <a:cs typeface="Times New Roman" panose="02020603050405020304" pitchFamily="18" charset="0"/>
              </a:rPr>
              <a:t>: Quantum dots have a narrow emission spectra, which means they can produce light at a very specific wavelength. This can be useful for applications such as fluorescence microscopy, where precise control of the emitted light is important.</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High </a:t>
            </a:r>
            <a:r>
              <a:rPr lang="en-GB" sz="2200" b="1" dirty="0" err="1">
                <a:latin typeface="Times New Roman" panose="02020603050405020304" pitchFamily="18" charset="0"/>
                <a:ea typeface="Calibri" panose="020F0502020204030204" pitchFamily="34" charset="0"/>
                <a:cs typeface="Times New Roman" panose="02020603050405020304" pitchFamily="18" charset="0"/>
              </a:rPr>
              <a:t>color</a:t>
            </a:r>
            <a:r>
              <a:rPr lang="en-GB" sz="2200" b="1" dirty="0">
                <a:latin typeface="Times New Roman" panose="02020603050405020304" pitchFamily="18" charset="0"/>
                <a:ea typeface="Calibri" panose="020F0502020204030204" pitchFamily="34" charset="0"/>
                <a:cs typeface="Times New Roman" panose="02020603050405020304" pitchFamily="18" charset="0"/>
              </a:rPr>
              <a:t> </a:t>
            </a:r>
            <a:r>
              <a:rPr lang="en-GB" sz="2200" b="1" dirty="0" err="1">
                <a:latin typeface="Times New Roman" panose="02020603050405020304" pitchFamily="18" charset="0"/>
                <a:ea typeface="Calibri" panose="020F0502020204030204" pitchFamily="34" charset="0"/>
                <a:cs typeface="Times New Roman" panose="02020603050405020304" pitchFamily="18" charset="0"/>
              </a:rPr>
              <a:t>tunability</a:t>
            </a:r>
            <a:r>
              <a:rPr lang="en-GB" sz="2200" dirty="0">
                <a:latin typeface="Times New Roman" panose="02020603050405020304" pitchFamily="18" charset="0"/>
                <a:ea typeface="Calibri" panose="020F0502020204030204" pitchFamily="34" charset="0"/>
                <a:cs typeface="Times New Roman" panose="02020603050405020304" pitchFamily="18" charset="0"/>
              </a:rPr>
              <a:t>: The </a:t>
            </a:r>
            <a:r>
              <a:rPr lang="en-GB" sz="2200" dirty="0" err="1">
                <a:latin typeface="Times New Roman" panose="02020603050405020304" pitchFamily="18" charset="0"/>
                <a:ea typeface="Calibri" panose="020F0502020204030204" pitchFamily="34" charset="0"/>
                <a:cs typeface="Times New Roman" panose="02020603050405020304" pitchFamily="18" charset="0"/>
              </a:rPr>
              <a:t>color</a:t>
            </a:r>
            <a:r>
              <a:rPr lang="en-GB" sz="2200" dirty="0">
                <a:latin typeface="Times New Roman" panose="02020603050405020304" pitchFamily="18" charset="0"/>
                <a:ea typeface="Calibri" panose="020F0502020204030204" pitchFamily="34" charset="0"/>
                <a:cs typeface="Times New Roman" panose="02020603050405020304" pitchFamily="18" charset="0"/>
              </a:rPr>
              <a:t> of QLEDs can be easily tuned by changing the size and composition of the quantum dots used. This allows for a wide range of </a:t>
            </a:r>
            <a:r>
              <a:rPr lang="en-GB" sz="2200" dirty="0" err="1">
                <a:latin typeface="Times New Roman" panose="02020603050405020304" pitchFamily="18" charset="0"/>
                <a:ea typeface="Calibri" panose="020F0502020204030204" pitchFamily="34" charset="0"/>
                <a:cs typeface="Times New Roman" panose="02020603050405020304" pitchFamily="18" charset="0"/>
              </a:rPr>
              <a:t>colors</a:t>
            </a:r>
            <a:r>
              <a:rPr lang="en-GB" sz="2200" dirty="0">
                <a:latin typeface="Times New Roman" panose="02020603050405020304" pitchFamily="18" charset="0"/>
                <a:ea typeface="Calibri" panose="020F0502020204030204" pitchFamily="34" charset="0"/>
                <a:cs typeface="Times New Roman" panose="02020603050405020304" pitchFamily="18" charset="0"/>
              </a:rPr>
              <a:t> to be produced, making QLEDs highly versatile.</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GB" sz="2200" b="1" dirty="0">
                <a:latin typeface="Times New Roman" panose="02020603050405020304" pitchFamily="18" charset="0"/>
                <a:ea typeface="Calibri" panose="020F0502020204030204" pitchFamily="34" charset="0"/>
                <a:cs typeface="Times New Roman" panose="02020603050405020304" pitchFamily="18" charset="0"/>
              </a:rPr>
              <a:t>Long lifetimes</a:t>
            </a:r>
            <a:r>
              <a:rPr lang="en-GB" sz="2200" dirty="0">
                <a:latin typeface="Times New Roman" panose="02020603050405020304" pitchFamily="18" charset="0"/>
                <a:ea typeface="Calibri" panose="020F0502020204030204" pitchFamily="34" charset="0"/>
                <a:cs typeface="Times New Roman" panose="02020603050405020304" pitchFamily="18" charset="0"/>
              </a:rPr>
              <a:t>: QLEDs can have long lifetimes, with some devices showing little to no degradation in performance over thousands of hours of operation. This can make them attractive for use in applications where long-term reliability is important</a:t>
            </a:r>
            <a:r>
              <a:rPr lang="en-GB" sz="22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37310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11811000" cy="6225294"/>
          </a:xfrm>
          <a:prstGeom prst="rect">
            <a:avLst/>
          </a:prstGeom>
        </p:spPr>
        <p:txBody>
          <a:bodyPr wrap="square">
            <a:spAutoFit/>
          </a:bodyPr>
          <a:lstStyle/>
          <a:p>
            <a:pPr algn="just">
              <a:lnSpc>
                <a:spcPct val="107000"/>
              </a:lnSpc>
              <a:spcAft>
                <a:spcPts val="800"/>
              </a:spcAft>
            </a:pPr>
            <a:r>
              <a:rPr lang="en-GB" sz="2000" b="1" dirty="0">
                <a:latin typeface="Times New Roman" panose="02020603050405020304" pitchFamily="18" charset="0"/>
                <a:ea typeface="Calibri" panose="020F0502020204030204" pitchFamily="34" charset="0"/>
                <a:cs typeface="Times New Roman" panose="02020603050405020304" pitchFamily="18" charset="0"/>
              </a:rPr>
              <a:t>Application of QLEDs: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indent="228600" algn="just">
              <a:lnSpc>
                <a:spcPct val="107000"/>
              </a:lnSpc>
              <a:spcAft>
                <a:spcPts val="800"/>
              </a:spcAft>
            </a:pPr>
            <a:r>
              <a:rPr lang="en-GB" sz="2000" dirty="0">
                <a:latin typeface="Times New Roman" panose="02020603050405020304" pitchFamily="18" charset="0"/>
                <a:ea typeface="Calibri" panose="020F0502020204030204" pitchFamily="34" charset="0"/>
                <a:cs typeface="Times New Roman" panose="02020603050405020304" pitchFamily="18" charset="0"/>
              </a:rPr>
              <a:t>QLEDs offer several advantages over traditional LEDs, including higher efficiency, better </a:t>
            </a:r>
            <a:r>
              <a:rPr lang="en-GB" sz="2000" dirty="0" err="1">
                <a:latin typeface="Times New Roman" panose="02020603050405020304" pitchFamily="18" charset="0"/>
                <a:ea typeface="Calibri" panose="020F0502020204030204" pitchFamily="34" charset="0"/>
                <a:cs typeface="Times New Roman" panose="02020603050405020304" pitchFamily="18" charset="0"/>
              </a:rPr>
              <a:t>color</a:t>
            </a:r>
            <a:r>
              <a:rPr lang="en-GB" sz="2000" dirty="0">
                <a:latin typeface="Times New Roman" panose="02020603050405020304" pitchFamily="18" charset="0"/>
                <a:ea typeface="Calibri" panose="020F0502020204030204" pitchFamily="34" charset="0"/>
                <a:cs typeface="Times New Roman" panose="02020603050405020304" pitchFamily="18" charset="0"/>
              </a:rPr>
              <a:t> purity, and the ability to emit light at specific wavelengths. Here are some of the potential applications of QLEDs: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000" b="1" dirty="0">
                <a:latin typeface="Times New Roman" panose="02020603050405020304" pitchFamily="18" charset="0"/>
                <a:ea typeface="Calibri" panose="020F0502020204030204" pitchFamily="34" charset="0"/>
                <a:cs typeface="Times New Roman" panose="02020603050405020304" pitchFamily="18" charset="0"/>
              </a:rPr>
              <a:t>Display technology</a:t>
            </a:r>
            <a:r>
              <a:rPr lang="en-GB" sz="2000" dirty="0">
                <a:latin typeface="Times New Roman" panose="02020603050405020304" pitchFamily="18" charset="0"/>
                <a:ea typeface="Calibri" panose="020F0502020204030204" pitchFamily="34" charset="0"/>
                <a:cs typeface="Times New Roman" panose="02020603050405020304" pitchFamily="18" charset="0"/>
              </a:rPr>
              <a:t>: QLEDs have the potential to revolutionize display technology by providing brighter, more vibrant </a:t>
            </a:r>
            <a:r>
              <a:rPr lang="en-GB" sz="2000" dirty="0" err="1">
                <a:latin typeface="Times New Roman" panose="02020603050405020304" pitchFamily="18" charset="0"/>
                <a:ea typeface="Calibri" panose="020F0502020204030204" pitchFamily="34" charset="0"/>
                <a:cs typeface="Times New Roman" panose="02020603050405020304" pitchFamily="18" charset="0"/>
              </a:rPr>
              <a:t>colors</a:t>
            </a:r>
            <a:r>
              <a:rPr lang="en-GB" sz="2000" dirty="0">
                <a:latin typeface="Times New Roman" panose="02020603050405020304" pitchFamily="18" charset="0"/>
                <a:ea typeface="Calibri" panose="020F0502020204030204" pitchFamily="34" charset="0"/>
                <a:cs typeface="Times New Roman" panose="02020603050405020304" pitchFamily="18" charset="0"/>
              </a:rPr>
              <a:t> and higher resolution than current LCD or OLED displays. Samsung has already introduced QLED displays in their high-end TVs.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000" b="1" dirty="0">
                <a:latin typeface="Times New Roman" panose="02020603050405020304" pitchFamily="18" charset="0"/>
                <a:ea typeface="Calibri" panose="020F0502020204030204" pitchFamily="34" charset="0"/>
                <a:cs typeface="Times New Roman" panose="02020603050405020304" pitchFamily="18" charset="0"/>
              </a:rPr>
              <a:t>Lighting</a:t>
            </a:r>
            <a:r>
              <a:rPr lang="en-GB" sz="2000" dirty="0">
                <a:latin typeface="Times New Roman" panose="02020603050405020304" pitchFamily="18" charset="0"/>
                <a:ea typeface="Calibri" panose="020F0502020204030204" pitchFamily="34" charset="0"/>
                <a:cs typeface="Times New Roman" panose="02020603050405020304" pitchFamily="18" charset="0"/>
              </a:rPr>
              <a:t>: QLEDs can be used to create highly efficient lighting solutions that offer superior </a:t>
            </a:r>
            <a:r>
              <a:rPr lang="en-GB" sz="2000" dirty="0" err="1">
                <a:latin typeface="Times New Roman" panose="02020603050405020304" pitchFamily="18" charset="0"/>
                <a:ea typeface="Calibri" panose="020F0502020204030204" pitchFamily="34" charset="0"/>
                <a:cs typeface="Times New Roman" panose="02020603050405020304" pitchFamily="18" charset="0"/>
              </a:rPr>
              <a:t>color</a:t>
            </a:r>
            <a:r>
              <a:rPr lang="en-GB" sz="2000" dirty="0">
                <a:latin typeface="Times New Roman" panose="02020603050405020304" pitchFamily="18" charset="0"/>
                <a:ea typeface="Calibri" panose="020F0502020204030204" pitchFamily="34" charset="0"/>
                <a:cs typeface="Times New Roman" panose="02020603050405020304" pitchFamily="18" charset="0"/>
              </a:rPr>
              <a:t> rendering compared to traditional LEDs. They can also be used to create smart lighting systems that can be controlled remotely.</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000" b="1" dirty="0">
                <a:latin typeface="Times New Roman" panose="02020603050405020304" pitchFamily="18" charset="0"/>
                <a:ea typeface="Calibri" panose="020F0502020204030204" pitchFamily="34" charset="0"/>
                <a:cs typeface="Times New Roman" panose="02020603050405020304" pitchFamily="18" charset="0"/>
              </a:rPr>
              <a:t>Medical imaging</a:t>
            </a:r>
            <a:r>
              <a:rPr lang="en-GB" sz="2000" dirty="0">
                <a:latin typeface="Times New Roman" panose="02020603050405020304" pitchFamily="18" charset="0"/>
                <a:ea typeface="Calibri" panose="020F0502020204030204" pitchFamily="34" charset="0"/>
                <a:cs typeface="Times New Roman" panose="02020603050405020304" pitchFamily="18" charset="0"/>
              </a:rPr>
              <a:t>: QLEDs can be used in medical imaging applications such as fluorescence imaging, where they can be used to tag specific cells or molecules and emit light when activated by a specific wavelength of light.</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Wingdings" panose="05000000000000000000" pitchFamily="2" charset="2"/>
              <a:buChar char=""/>
            </a:pPr>
            <a:r>
              <a:rPr lang="en-GB" sz="2000" b="1" dirty="0">
                <a:latin typeface="Times New Roman" panose="02020603050405020304" pitchFamily="18" charset="0"/>
                <a:ea typeface="Calibri" panose="020F0502020204030204" pitchFamily="34" charset="0"/>
                <a:cs typeface="Times New Roman" panose="02020603050405020304" pitchFamily="18" charset="0"/>
              </a:rPr>
              <a:t>Sensing</a:t>
            </a:r>
            <a:r>
              <a:rPr lang="en-GB" sz="2000" dirty="0">
                <a:latin typeface="Times New Roman" panose="02020603050405020304" pitchFamily="18" charset="0"/>
                <a:ea typeface="Calibri" panose="020F0502020204030204" pitchFamily="34" charset="0"/>
                <a:cs typeface="Times New Roman" panose="02020603050405020304" pitchFamily="18" charset="0"/>
              </a:rPr>
              <a:t>: QLEDs can be used as sensors for various applications such as temperature, pressure, and chemical detection. The sensitivity and selectivity of QLED-based sensors can be tuned by changing the size, shape, and composition of the QDs.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Wingdings" panose="05000000000000000000" pitchFamily="2" charset="2"/>
              <a:buChar char=""/>
            </a:pPr>
            <a:r>
              <a:rPr lang="en-GB" sz="2000" b="1" dirty="0" smtClean="0">
                <a:latin typeface="Times New Roman" panose="02020603050405020304" pitchFamily="18" charset="0"/>
                <a:ea typeface="Calibri" panose="020F0502020204030204" pitchFamily="34" charset="0"/>
                <a:cs typeface="Times New Roman" panose="02020603050405020304" pitchFamily="18" charset="0"/>
              </a:rPr>
              <a:t>Photovoltaics</a:t>
            </a:r>
            <a:r>
              <a:rPr lang="en-GB" sz="2000" dirty="0">
                <a:latin typeface="Times New Roman" panose="02020603050405020304" pitchFamily="18" charset="0"/>
                <a:ea typeface="Calibri" panose="020F0502020204030204" pitchFamily="34" charset="0"/>
                <a:cs typeface="Times New Roman" panose="02020603050405020304" pitchFamily="18" charset="0"/>
              </a:rPr>
              <a:t>: QLEDs can also be used in photovoltaic cells, where they can be used to harvest light and convert it into electricity. QLED-based solar cells have the potential to be more efficient and less expensive than traditional silicon-based solar cells.</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3209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msung QA55QN85AAKLXL 55-inch Ultra HD 4K Smart Neo QLED TV Price in India  2023, Full Specs &amp; Review | Smartp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33400"/>
            <a:ext cx="4236720" cy="2647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5.6 Inch QLED TouchScreen Portable Monitor 1080P IPS 100%DCI P3 Gaming Mobile  Display For Android iOS Phone X box Switch PS5 4| | - AliExp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38126"/>
            <a:ext cx="373380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in: Buy Samsung 34-inch(86.4cm) LED 3440 x 1440 Pixels 2K WQHD,  Curved Monitor, 21:9 Ultrawide, PBP, PIP, 100Hz, QLED, Thunderbolt 3 Port  (LC34J791WTWXXL, Gray) Online at Low Prices in India | Samsu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3391619"/>
            <a:ext cx="4532142" cy="3427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841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85800"/>
            <a:ext cx="11201400" cy="1938992"/>
          </a:xfrm>
          <a:prstGeom prst="rect">
            <a:avLst/>
          </a:prstGeom>
        </p:spPr>
        <p:txBody>
          <a:bodyPr wrap="square">
            <a:spAutoFit/>
          </a:bodyPr>
          <a:lstStyle/>
          <a:p>
            <a:pPr algn="just">
              <a:lnSpc>
                <a:spcPct val="150000"/>
              </a:lnSpc>
            </a:pPr>
            <a:r>
              <a:rPr lang="en-GB" sz="2000" dirty="0">
                <a:solidFill>
                  <a:srgbClr val="374151"/>
                </a:solidFill>
                <a:latin typeface="Times New Roman" panose="02020603050405020304" pitchFamily="18" charset="0"/>
                <a:cs typeface="Times New Roman" panose="02020603050405020304" pitchFamily="18" charset="0"/>
              </a:rPr>
              <a:t>Perovskite materials</a:t>
            </a:r>
            <a:r>
              <a:rPr lang="en-GB" sz="2000" dirty="0" smtClean="0">
                <a:solidFill>
                  <a:srgbClr val="374151"/>
                </a:solidFill>
                <a:latin typeface="Times New Roman" panose="02020603050405020304" pitchFamily="18" charset="0"/>
                <a:cs typeface="Times New Roman" panose="02020603050405020304" pitchFamily="18" charset="0"/>
              </a:rPr>
              <a:t> </a:t>
            </a:r>
            <a:r>
              <a:rPr lang="en-GB" sz="2000" dirty="0">
                <a:solidFill>
                  <a:srgbClr val="374151"/>
                </a:solidFill>
                <a:latin typeface="Times New Roman" panose="02020603050405020304" pitchFamily="18" charset="0"/>
                <a:cs typeface="Times New Roman" panose="02020603050405020304" pitchFamily="18" charset="0"/>
              </a:rPr>
              <a:t>belong to a fascinating class of compounds with a crystal structure that mirrors the mineral </a:t>
            </a:r>
            <a:r>
              <a:rPr lang="en-GB" sz="2000" dirty="0" smtClean="0">
                <a:solidFill>
                  <a:srgbClr val="374151"/>
                </a:solidFill>
                <a:latin typeface="Times New Roman" panose="02020603050405020304" pitchFamily="18" charset="0"/>
                <a:cs typeface="Times New Roman" panose="02020603050405020304" pitchFamily="18" charset="0"/>
              </a:rPr>
              <a:t>perovskite (CaTiO</a:t>
            </a:r>
            <a:r>
              <a:rPr lang="en-GB" sz="2000" baseline="-25000" dirty="0" smtClean="0">
                <a:solidFill>
                  <a:srgbClr val="374151"/>
                </a:solidFill>
                <a:latin typeface="Times New Roman" panose="02020603050405020304" pitchFamily="18" charset="0"/>
                <a:cs typeface="Times New Roman" panose="02020603050405020304" pitchFamily="18" charset="0"/>
              </a:rPr>
              <a:t>3</a:t>
            </a:r>
            <a:r>
              <a:rPr lang="en-GB" sz="2000" dirty="0" smtClean="0">
                <a:solidFill>
                  <a:srgbClr val="374151"/>
                </a:solidFill>
                <a:latin typeface="Times New Roman" panose="02020603050405020304" pitchFamily="18" charset="0"/>
                <a:cs typeface="Times New Roman" panose="02020603050405020304" pitchFamily="18" charset="0"/>
              </a:rPr>
              <a:t>) or in the general formula of ABX3 (named </a:t>
            </a:r>
            <a:r>
              <a:rPr lang="en-GB" sz="2000" dirty="0">
                <a:solidFill>
                  <a:srgbClr val="374151"/>
                </a:solidFill>
                <a:latin typeface="Times New Roman" panose="02020603050405020304" pitchFamily="18" charset="0"/>
                <a:cs typeface="Times New Roman" panose="02020603050405020304" pitchFamily="18" charset="0"/>
              </a:rPr>
              <a:t>after Russian mineralogist Lev </a:t>
            </a:r>
            <a:r>
              <a:rPr lang="en-GB" sz="2000" dirty="0" err="1">
                <a:solidFill>
                  <a:srgbClr val="374151"/>
                </a:solidFill>
                <a:latin typeface="Times New Roman" panose="02020603050405020304" pitchFamily="18" charset="0"/>
                <a:cs typeface="Times New Roman" panose="02020603050405020304" pitchFamily="18" charset="0"/>
              </a:rPr>
              <a:t>Perovski</a:t>
            </a:r>
            <a:r>
              <a:rPr lang="en-GB" sz="2000" dirty="0">
                <a:solidFill>
                  <a:srgbClr val="374151"/>
                </a:solidFill>
                <a:latin typeface="Times New Roman" panose="02020603050405020304" pitchFamily="18" charset="0"/>
                <a:cs typeface="Times New Roman" panose="02020603050405020304" pitchFamily="18" charset="0"/>
              </a:rPr>
              <a:t>). This structure comprises a cubic arrangement of atoms or ions, with a central ion surrounded by an octahedron of other ions.</a:t>
            </a:r>
            <a:endParaRPr lang="en-US"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4572000" y="152400"/>
            <a:ext cx="2868927" cy="461665"/>
          </a:xfrm>
          <a:prstGeom prst="rect">
            <a:avLst/>
          </a:prstGeom>
        </p:spPr>
        <p:txBody>
          <a:bodyPr wrap="none">
            <a:spAutoFit/>
          </a:bodyPr>
          <a:lstStyle/>
          <a:p>
            <a:r>
              <a:rPr lang="en-GB" sz="2400" b="1" dirty="0">
                <a:solidFill>
                  <a:srgbClr val="374151"/>
                </a:solidFill>
                <a:latin typeface="Times New Roman" panose="02020603050405020304" pitchFamily="18" charset="0"/>
                <a:cs typeface="Times New Roman" panose="02020603050405020304" pitchFamily="18" charset="0"/>
              </a:rPr>
              <a:t>Perovskite materials</a:t>
            </a:r>
            <a:endParaRPr lang="en-US" sz="2400" b="1" dirty="0"/>
          </a:p>
        </p:txBody>
      </p:sp>
      <p:pic>
        <p:nvPicPr>
          <p:cNvPr id="4" name="Picture 3"/>
          <p:cNvPicPr>
            <a:picLocks noChangeAspect="1"/>
          </p:cNvPicPr>
          <p:nvPr/>
        </p:nvPicPr>
        <p:blipFill>
          <a:blip r:embed="rId2"/>
          <a:stretch>
            <a:fillRect/>
          </a:stretch>
        </p:blipFill>
        <p:spPr>
          <a:xfrm>
            <a:off x="4800600" y="2895600"/>
            <a:ext cx="7239000" cy="3028950"/>
          </a:xfrm>
          <a:prstGeom prst="rect">
            <a:avLst/>
          </a:prstGeom>
        </p:spPr>
      </p:pic>
      <p:sp>
        <p:nvSpPr>
          <p:cNvPr id="5" name="Rectangle 4"/>
          <p:cNvSpPr/>
          <p:nvPr/>
        </p:nvSpPr>
        <p:spPr>
          <a:xfrm>
            <a:off x="76200" y="2494166"/>
            <a:ext cx="4880503" cy="3831818"/>
          </a:xfrm>
          <a:prstGeom prst="rect">
            <a:avLst/>
          </a:prstGeom>
        </p:spPr>
        <p:txBody>
          <a:bodyPr wrap="none">
            <a:spAutoFit/>
          </a:bodyPr>
          <a:lstStyle/>
          <a:p>
            <a:pPr>
              <a:lnSpc>
                <a:spcPct val="150000"/>
              </a:lnSpc>
            </a:pPr>
            <a:r>
              <a:rPr lang="en-US" b="1" dirty="0">
                <a:latin typeface="Times New Roman" panose="02020603050405020304" pitchFamily="18" charset="0"/>
                <a:cs typeface="Times New Roman" panose="02020603050405020304" pitchFamily="18" charset="0"/>
              </a:rPr>
              <a:t>Inorganic Perovskites</a:t>
            </a:r>
            <a:r>
              <a:rPr lang="en-US" b="1" dirty="0" smtClean="0">
                <a:solidFill>
                  <a:srgbClr val="374151"/>
                </a:solidFill>
                <a:latin typeface="Times New Roman" panose="02020603050405020304" pitchFamily="18" charset="0"/>
                <a:cs typeface="Times New Roman" panose="02020603050405020304" pitchFamily="18" charset="0"/>
              </a:rPr>
              <a:t>: ABX3</a:t>
            </a:r>
          </a:p>
          <a:p>
            <a:pPr>
              <a:lnSpc>
                <a:spcPct val="150000"/>
              </a:lnSpc>
            </a:pPr>
            <a:r>
              <a:rPr lang="en-US" b="1" dirty="0">
                <a:latin typeface="Times New Roman" panose="02020603050405020304" pitchFamily="18" charset="0"/>
                <a:cs typeface="Times New Roman" panose="02020603050405020304" pitchFamily="18" charset="0"/>
              </a:rPr>
              <a:t>Hybrid Organic-Inorganic Perovskites</a:t>
            </a:r>
            <a:r>
              <a:rPr lang="en-US" b="1" dirty="0" smtClean="0">
                <a:latin typeface="Times New Roman" panose="02020603050405020304" pitchFamily="18" charset="0"/>
                <a:cs typeface="Times New Roman" panose="02020603050405020304" pitchFamily="18" charset="0"/>
              </a:rPr>
              <a:t>:</a:t>
            </a:r>
            <a:r>
              <a:rPr lang="en-US" dirty="0"/>
              <a:t> </a:t>
            </a:r>
            <a:endParaRPr lang="en-US" dirty="0" smtClean="0"/>
          </a:p>
          <a:p>
            <a:pPr>
              <a:lnSpc>
                <a:spcPct val="150000"/>
              </a:lnSpc>
            </a:pPr>
            <a:r>
              <a:rPr lang="en-US" dirty="0" err="1" smtClean="0"/>
              <a:t>methylammonium</a:t>
            </a:r>
            <a:r>
              <a:rPr lang="en-US" dirty="0" smtClean="0"/>
              <a:t> </a:t>
            </a:r>
            <a:r>
              <a:rPr lang="en-US" dirty="0"/>
              <a:t>lead iodide</a:t>
            </a:r>
            <a:endParaRPr lang="en-US" b="1" dirty="0" smtClean="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Double Perovskites</a:t>
            </a:r>
            <a:r>
              <a:rPr lang="en-US" b="1" dirty="0" smtClean="0">
                <a:latin typeface="Times New Roman" panose="02020603050405020304" pitchFamily="18" charset="0"/>
                <a:cs typeface="Times New Roman" panose="02020603050405020304" pitchFamily="18" charset="0"/>
              </a:rPr>
              <a:t>:</a:t>
            </a:r>
            <a:r>
              <a:rPr lang="en-US" dirty="0"/>
              <a:t> A2BB'O6.</a:t>
            </a:r>
            <a:endParaRPr lang="en-US" b="1" dirty="0" smtClean="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Doped Perovskites</a:t>
            </a:r>
            <a:r>
              <a:rPr lang="en-US" b="1" dirty="0" smtClean="0">
                <a:latin typeface="Times New Roman" panose="02020603050405020304" pitchFamily="18" charset="0"/>
                <a:cs typeface="Times New Roman" panose="02020603050405020304" pitchFamily="18" charset="0"/>
              </a:rPr>
              <a:t>:</a:t>
            </a:r>
            <a:r>
              <a:rPr lang="en-US" dirty="0"/>
              <a:t> </a:t>
            </a:r>
            <a:endParaRPr lang="en-US" dirty="0" smtClean="0"/>
          </a:p>
          <a:p>
            <a:pPr>
              <a:lnSpc>
                <a:spcPct val="150000"/>
              </a:lnSpc>
            </a:pPr>
            <a:r>
              <a:rPr lang="en-US" dirty="0" smtClean="0"/>
              <a:t>introducing </a:t>
            </a:r>
            <a:r>
              <a:rPr lang="en-US" dirty="0"/>
              <a:t>impurities or </a:t>
            </a:r>
            <a:r>
              <a:rPr lang="en-US" dirty="0" smtClean="0"/>
              <a:t>substituting compounds</a:t>
            </a:r>
            <a:endParaRPr lang="en-US" b="1" dirty="0" smtClean="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Layered Perovskites</a:t>
            </a:r>
            <a:r>
              <a:rPr lang="en-US" b="1" dirty="0" smtClean="0">
                <a:latin typeface="Times New Roman" panose="02020603050405020304" pitchFamily="18" charset="0"/>
                <a:cs typeface="Times New Roman" panose="02020603050405020304" pitchFamily="18" charset="0"/>
              </a:rPr>
              <a:t>: </a:t>
            </a:r>
          </a:p>
          <a:p>
            <a:pPr>
              <a:lnSpc>
                <a:spcPct val="150000"/>
              </a:lnSpc>
            </a:pPr>
            <a:r>
              <a:rPr lang="en-GB" dirty="0" smtClean="0"/>
              <a:t>stacking </a:t>
            </a:r>
            <a:r>
              <a:rPr lang="en-GB" dirty="0"/>
              <a:t>layers of perovskite-like units</a:t>
            </a:r>
            <a:endParaRPr lang="en-US" b="1" dirty="0" smtClean="0">
              <a:latin typeface="Times New Roman" panose="02020603050405020304" pitchFamily="18" charset="0"/>
              <a:cs typeface="Times New Roman" panose="02020603050405020304" pitchFamily="18" charset="0"/>
            </a:endParaRPr>
          </a:p>
          <a:p>
            <a:pPr>
              <a:lnSpc>
                <a:spcPct val="150000"/>
              </a:lnSpc>
            </a:pPr>
            <a:r>
              <a:rPr lang="en-US" b="1" dirty="0">
                <a:latin typeface="Times New Roman" panose="02020603050405020304" pitchFamily="18" charset="0"/>
                <a:cs typeface="Times New Roman" panose="02020603050405020304" pitchFamily="18" charset="0"/>
              </a:rPr>
              <a:t>Metal-Organic Framework (MOF) Perovskites:</a:t>
            </a:r>
          </a:p>
        </p:txBody>
      </p:sp>
    </p:spTree>
    <p:extLst>
      <p:ext uri="{BB962C8B-B14F-4D97-AF65-F5344CB8AC3E}">
        <p14:creationId xmlns:p14="http://schemas.microsoft.com/office/powerpoint/2010/main" val="630928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51344"/>
            <a:ext cx="11353800" cy="5632311"/>
          </a:xfrm>
          <a:prstGeom prst="rect">
            <a:avLst/>
          </a:prstGeom>
        </p:spPr>
        <p:txBody>
          <a:bodyPr wrap="square">
            <a:spAutoFit/>
          </a:bodyPr>
          <a:lstStyle/>
          <a:p>
            <a:pPr algn="just">
              <a:lnSpc>
                <a:spcPct val="150000"/>
              </a:lnSpc>
              <a:buFont typeface="+mj-lt"/>
              <a:buAutoNum type="arabicPeriod"/>
            </a:pPr>
            <a:r>
              <a:rPr lang="en-GB" sz="2000" b="1" dirty="0">
                <a:latin typeface="Times New Roman" panose="02020603050405020304" pitchFamily="18" charset="0"/>
                <a:cs typeface="Times New Roman" panose="02020603050405020304" pitchFamily="18" charset="0"/>
              </a:rPr>
              <a:t>Optical Properties</a:t>
            </a:r>
            <a:r>
              <a:rPr lang="en-GB" sz="2000" dirty="0">
                <a:latin typeface="Times New Roman" panose="02020603050405020304" pitchFamily="18" charset="0"/>
                <a:cs typeface="Times New Roman" panose="02020603050405020304" pitchFamily="18" charset="0"/>
              </a:rPr>
              <a:t>:</a:t>
            </a:r>
          </a:p>
          <a:p>
            <a:pPr marL="742950" lvl="1" indent="-285750" algn="just">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High Absorption: Perovskites exhibit excellent light absorption across a wide range of wavelengths, including visible and near-infrared light, making them efficient for photovoltaic applications like solar cells.</a:t>
            </a:r>
          </a:p>
          <a:p>
            <a:pPr marL="742950" lvl="1" indent="-285750" algn="just">
              <a:lnSpc>
                <a:spcPct val="150000"/>
              </a:lnSpc>
              <a:buFont typeface="+mj-lt"/>
              <a:buAutoNum type="arabicPeriod"/>
            </a:pPr>
            <a:r>
              <a:rPr lang="en-GB" sz="2000" dirty="0" err="1">
                <a:latin typeface="Times New Roman" panose="02020603050405020304" pitchFamily="18" charset="0"/>
                <a:cs typeface="Times New Roman" panose="02020603050405020304" pitchFamily="18" charset="0"/>
              </a:rPr>
              <a:t>Tunable</a:t>
            </a:r>
            <a:r>
              <a:rPr lang="en-GB" sz="2000" dirty="0">
                <a:latin typeface="Times New Roman" panose="02020603050405020304" pitchFamily="18" charset="0"/>
                <a:cs typeface="Times New Roman" panose="02020603050405020304" pitchFamily="18" charset="0"/>
              </a:rPr>
              <a:t> Bandgap: Their bandgap can be adjusted by altering their composition, allowing customization for optimal light absorption and energy conversion in solar cells and other optoelectronic devices.</a:t>
            </a:r>
          </a:p>
          <a:p>
            <a:pPr algn="just">
              <a:lnSpc>
                <a:spcPct val="150000"/>
              </a:lnSpc>
              <a:buFont typeface="+mj-lt"/>
              <a:buAutoNum type="arabicPeriod"/>
            </a:pPr>
            <a:r>
              <a:rPr lang="en-GB" sz="2000" b="1" dirty="0">
                <a:latin typeface="Times New Roman" panose="02020603050405020304" pitchFamily="18" charset="0"/>
                <a:cs typeface="Times New Roman" panose="02020603050405020304" pitchFamily="18" charset="0"/>
              </a:rPr>
              <a:t>Electronic Properties</a:t>
            </a:r>
            <a:r>
              <a:rPr lang="en-GB" sz="2000" dirty="0">
                <a:latin typeface="Times New Roman" panose="02020603050405020304" pitchFamily="18" charset="0"/>
                <a:cs typeface="Times New Roman" panose="02020603050405020304" pitchFamily="18" charset="0"/>
              </a:rPr>
              <a:t>:</a:t>
            </a:r>
          </a:p>
          <a:p>
            <a:pPr marL="742950" lvl="1" indent="-285750" algn="just">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High Carrier Mobility: Perovskites demonstrate high carrier mobility, allowing efficient charge transport within the material, crucial for high-performance electronic devices.</a:t>
            </a:r>
          </a:p>
          <a:p>
            <a:pPr marL="742950" lvl="1" indent="-285750" algn="just">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Low Non-radiative Recombination: This property helps in minimizing energy losses, contributing to high-efficiency devices.</a:t>
            </a:r>
            <a:endParaRPr lang="en-GB" sz="2000" b="0" i="0" dirty="0">
              <a:effectLst/>
              <a:latin typeface="Times New Roman" panose="02020603050405020304" pitchFamily="18" charset="0"/>
              <a:cs typeface="Times New Roman" panose="02020603050405020304" pitchFamily="18" charset="0"/>
            </a:endParaRPr>
          </a:p>
        </p:txBody>
      </p:sp>
      <p:sp>
        <p:nvSpPr>
          <p:cNvPr id="3" name="Rectangle 2"/>
          <p:cNvSpPr/>
          <p:nvPr/>
        </p:nvSpPr>
        <p:spPr>
          <a:xfrm>
            <a:off x="4876800" y="152400"/>
            <a:ext cx="1544846" cy="461665"/>
          </a:xfrm>
          <a:prstGeom prst="rect">
            <a:avLst/>
          </a:prstGeom>
        </p:spPr>
        <p:txBody>
          <a:bodyPr wrap="none">
            <a:spAutoFit/>
          </a:bodyPr>
          <a:lstStyle/>
          <a:p>
            <a:r>
              <a:rPr lang="en-GB" sz="2400" b="1" dirty="0">
                <a:solidFill>
                  <a:srgbClr val="374151"/>
                </a:solidFill>
                <a:latin typeface="Times New Roman" panose="02020603050405020304" pitchFamily="18" charset="0"/>
                <a:cs typeface="Times New Roman" panose="02020603050405020304" pitchFamily="18" charset="0"/>
              </a:rPr>
              <a:t>Properties</a:t>
            </a:r>
            <a:endParaRPr lang="en-US" sz="2400" dirty="0"/>
          </a:p>
        </p:txBody>
      </p:sp>
    </p:spTree>
    <p:extLst>
      <p:ext uri="{BB962C8B-B14F-4D97-AF65-F5344CB8AC3E}">
        <p14:creationId xmlns:p14="http://schemas.microsoft.com/office/powerpoint/2010/main" val="5782982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11353800" cy="4247317"/>
          </a:xfrm>
          <a:prstGeom prst="rect">
            <a:avLst/>
          </a:prstGeom>
        </p:spPr>
        <p:txBody>
          <a:bodyPr wrap="square">
            <a:spAutoFit/>
          </a:bodyPr>
          <a:lstStyle/>
          <a:p>
            <a:pPr algn="just">
              <a:lnSpc>
                <a:spcPct val="150000"/>
              </a:lnSpc>
            </a:pPr>
            <a:r>
              <a:rPr lang="en-GB" sz="2000" b="1" dirty="0" smtClean="0">
                <a:latin typeface="Times New Roman" panose="02020603050405020304" pitchFamily="18" charset="0"/>
                <a:cs typeface="Times New Roman" panose="02020603050405020304" pitchFamily="18" charset="0"/>
              </a:rPr>
              <a:t>3. Structural </a:t>
            </a:r>
            <a:r>
              <a:rPr lang="en-GB" sz="2000" b="1" dirty="0">
                <a:latin typeface="Times New Roman" panose="02020603050405020304" pitchFamily="18" charset="0"/>
                <a:cs typeface="Times New Roman" panose="02020603050405020304" pitchFamily="18" charset="0"/>
              </a:rPr>
              <a:t>Versatility</a:t>
            </a:r>
            <a:r>
              <a:rPr lang="en-GB" sz="2000" dirty="0">
                <a:latin typeface="Times New Roman" panose="02020603050405020304" pitchFamily="18" charset="0"/>
                <a:cs typeface="Times New Roman" panose="02020603050405020304" pitchFamily="18" charset="0"/>
              </a:rPr>
              <a:t>:</a:t>
            </a:r>
          </a:p>
          <a:p>
            <a:pPr marL="742950" lvl="1" indent="-285750" algn="just">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Diverse Composition: Perovskites can incorporate various metal cations, halide anions, and organic molecules, allowing for a wide range of compositions and properties.</a:t>
            </a:r>
          </a:p>
          <a:p>
            <a:pPr marL="742950" lvl="1" indent="-285750" algn="just">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Structural Flexibility: The perovskite structure can accommodate different elements and substitutions, offering versatility in tailoring materials for specific </a:t>
            </a:r>
            <a:r>
              <a:rPr lang="en-GB" sz="2000" dirty="0" smtClean="0">
                <a:latin typeface="Times New Roman" panose="02020603050405020304" pitchFamily="18" charset="0"/>
                <a:cs typeface="Times New Roman" panose="02020603050405020304" pitchFamily="18" charset="0"/>
              </a:rPr>
              <a:t>applications.</a:t>
            </a:r>
          </a:p>
          <a:p>
            <a:pPr algn="just">
              <a:lnSpc>
                <a:spcPct val="150000"/>
              </a:lnSpc>
            </a:pPr>
            <a:r>
              <a:rPr lang="en-GB" sz="2000" b="1" dirty="0" smtClean="0">
                <a:latin typeface="Times New Roman" panose="02020603050405020304" pitchFamily="18" charset="0"/>
                <a:cs typeface="Times New Roman" panose="02020603050405020304" pitchFamily="18" charset="0"/>
              </a:rPr>
              <a:t>4. Solution </a:t>
            </a:r>
            <a:r>
              <a:rPr lang="en-GB" sz="2000" b="1" dirty="0" err="1" smtClean="0">
                <a:latin typeface="Times New Roman" panose="02020603050405020304" pitchFamily="18" charset="0"/>
                <a:cs typeface="Times New Roman" panose="02020603050405020304" pitchFamily="18" charset="0"/>
              </a:rPr>
              <a:t>Processability</a:t>
            </a:r>
            <a:r>
              <a:rPr lang="en-GB" sz="2000" dirty="0" smtClean="0">
                <a:latin typeface="Times New Roman" panose="02020603050405020304" pitchFamily="18" charset="0"/>
                <a:cs typeface="Times New Roman" panose="02020603050405020304" pitchFamily="18" charset="0"/>
              </a:rPr>
              <a:t>:</a:t>
            </a:r>
          </a:p>
          <a:p>
            <a:pPr marL="742950" lvl="1" indent="-285750" algn="just">
              <a:lnSpc>
                <a:spcPct val="150000"/>
              </a:lnSpc>
              <a:buFont typeface="+mj-lt"/>
              <a:buAutoNum type="arabicPeriod"/>
            </a:pPr>
            <a:r>
              <a:rPr lang="en-GB" sz="2000" dirty="0" smtClean="0">
                <a:latin typeface="Times New Roman" panose="02020603050405020304" pitchFamily="18" charset="0"/>
                <a:cs typeface="Times New Roman" panose="02020603050405020304" pitchFamily="18" charset="0"/>
              </a:rPr>
              <a:t>Low-Cost </a:t>
            </a:r>
            <a:r>
              <a:rPr lang="en-GB" sz="2000" dirty="0">
                <a:latin typeface="Times New Roman" panose="02020603050405020304" pitchFamily="18" charset="0"/>
                <a:cs typeface="Times New Roman" panose="02020603050405020304" pitchFamily="18" charset="0"/>
              </a:rPr>
              <a:t>Fabrication: Perovskite materials can be processed using low-temperature and solution-based methods like spin-coating, inkjet printing, or evaporation, potentially reducing manufacturing costs compared to traditional semiconductors.</a:t>
            </a:r>
            <a:endParaRPr lang="en-GB" sz="2000" b="0" i="0" dirty="0">
              <a:effectLst/>
              <a:latin typeface="Times New Roman" panose="02020603050405020304" pitchFamily="18" charset="0"/>
              <a:cs typeface="Times New Roman" panose="02020603050405020304" pitchFamily="18" charset="0"/>
            </a:endParaRPr>
          </a:p>
        </p:txBody>
      </p:sp>
      <p:sp>
        <p:nvSpPr>
          <p:cNvPr id="3" name="Rectangle 2"/>
          <p:cNvSpPr/>
          <p:nvPr/>
        </p:nvSpPr>
        <p:spPr>
          <a:xfrm>
            <a:off x="390524" y="4572000"/>
            <a:ext cx="11344275" cy="1477328"/>
          </a:xfrm>
          <a:prstGeom prst="rect">
            <a:avLst/>
          </a:prstGeom>
        </p:spPr>
        <p:txBody>
          <a:bodyPr wrap="square">
            <a:spAutoFit/>
          </a:bodyPr>
          <a:lstStyle/>
          <a:p>
            <a:pPr algn="just">
              <a:lnSpc>
                <a:spcPct val="150000"/>
              </a:lnSpc>
            </a:pPr>
            <a:r>
              <a:rPr lang="en-GB" sz="2000" b="1" dirty="0" smtClean="0">
                <a:latin typeface="Times New Roman" panose="02020603050405020304" pitchFamily="18" charset="0"/>
                <a:cs typeface="Times New Roman" panose="02020603050405020304" pitchFamily="18" charset="0"/>
              </a:rPr>
              <a:t>5. Efficiency </a:t>
            </a:r>
            <a:r>
              <a:rPr lang="en-GB" sz="2000" b="1" dirty="0">
                <a:latin typeface="Times New Roman" panose="02020603050405020304" pitchFamily="18" charset="0"/>
                <a:cs typeface="Times New Roman" panose="02020603050405020304" pitchFamily="18" charset="0"/>
              </a:rPr>
              <a:t>and Performance</a:t>
            </a:r>
            <a:r>
              <a:rPr lang="en-GB" sz="2000" dirty="0">
                <a:latin typeface="Times New Roman" panose="02020603050405020304" pitchFamily="18" charset="0"/>
                <a:cs typeface="Times New Roman" panose="02020603050405020304" pitchFamily="18" charset="0"/>
              </a:rPr>
              <a:t>:</a:t>
            </a:r>
          </a:p>
          <a:p>
            <a:pPr algn="just">
              <a:lnSpc>
                <a:spcPct val="150000"/>
              </a:lnSpc>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Rapid Progress in Efficiency: Perovskite solar cells have seen a swift increase in power conversion efficiency (PCE) over a short time, </a:t>
            </a:r>
            <a:r>
              <a:rPr lang="en-GB" sz="2000" dirty="0" err="1">
                <a:latin typeface="Times New Roman" panose="02020603050405020304" pitchFamily="18" charset="0"/>
                <a:cs typeface="Times New Roman" panose="02020603050405020304" pitchFamily="18" charset="0"/>
              </a:rPr>
              <a:t>rivaling</a:t>
            </a:r>
            <a:r>
              <a:rPr lang="en-GB" sz="2000" dirty="0">
                <a:latin typeface="Times New Roman" panose="02020603050405020304" pitchFamily="18" charset="0"/>
                <a:cs typeface="Times New Roman" panose="02020603050405020304" pitchFamily="18" charset="0"/>
              </a:rPr>
              <a:t> and even surpassing some conventional solar cell technologies.</a:t>
            </a:r>
            <a:endParaRPr lang="en-GB"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4510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9414" y="351282"/>
            <a:ext cx="2300605"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C00000"/>
                </a:solidFill>
              </a:rPr>
              <a:t>Int</a:t>
            </a:r>
            <a:r>
              <a:rPr sz="3200" spc="-10" dirty="0">
                <a:solidFill>
                  <a:srgbClr val="C00000"/>
                </a:solidFill>
              </a:rPr>
              <a:t>r</a:t>
            </a:r>
            <a:r>
              <a:rPr sz="3200" dirty="0">
                <a:solidFill>
                  <a:srgbClr val="C00000"/>
                </a:solidFill>
              </a:rPr>
              <a:t>oducti</a:t>
            </a:r>
            <a:r>
              <a:rPr sz="3200" spc="5" dirty="0">
                <a:solidFill>
                  <a:srgbClr val="C00000"/>
                </a:solidFill>
              </a:rPr>
              <a:t>o</a:t>
            </a:r>
            <a:r>
              <a:rPr sz="3200" dirty="0">
                <a:solidFill>
                  <a:srgbClr val="C00000"/>
                </a:solidFill>
              </a:rPr>
              <a:t>n</a:t>
            </a:r>
            <a:endParaRPr sz="3200"/>
          </a:p>
        </p:txBody>
      </p:sp>
      <p:sp>
        <p:nvSpPr>
          <p:cNvPr id="3" name="object 3"/>
          <p:cNvSpPr/>
          <p:nvPr/>
        </p:nvSpPr>
        <p:spPr>
          <a:xfrm>
            <a:off x="311569" y="2677612"/>
            <a:ext cx="6352759" cy="138237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49675" y="4288535"/>
            <a:ext cx="4696967" cy="199034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595627" y="923544"/>
            <a:ext cx="6454775" cy="27305"/>
          </a:xfrm>
          <a:custGeom>
            <a:avLst/>
            <a:gdLst/>
            <a:ahLst/>
            <a:cxnLst/>
            <a:rect l="l" t="t" r="r" b="b"/>
            <a:pathLst>
              <a:path w="6454775" h="27305">
                <a:moveTo>
                  <a:pt x="0" y="26923"/>
                </a:moveTo>
                <a:lnTo>
                  <a:pt x="6454648" y="0"/>
                </a:lnTo>
              </a:path>
            </a:pathLst>
          </a:custGeom>
          <a:ln w="6096">
            <a:solidFill>
              <a:srgbClr val="5B9BD4"/>
            </a:solidFill>
          </a:ln>
        </p:spPr>
        <p:txBody>
          <a:bodyPr wrap="square" lIns="0" tIns="0" rIns="0" bIns="0" rtlCol="0"/>
          <a:lstStyle/>
          <a:p>
            <a:endParaRPr/>
          </a:p>
        </p:txBody>
      </p:sp>
      <p:sp>
        <p:nvSpPr>
          <p:cNvPr id="6" name="object 6"/>
          <p:cNvSpPr txBox="1"/>
          <p:nvPr/>
        </p:nvSpPr>
        <p:spPr>
          <a:xfrm>
            <a:off x="420116" y="1104646"/>
            <a:ext cx="10332085" cy="128397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Book Antiqua"/>
                <a:cs typeface="Book Antiqua"/>
              </a:rPr>
              <a:t>A </a:t>
            </a:r>
            <a:r>
              <a:rPr sz="2400" spc="-5" dirty="0">
                <a:latin typeface="Book Antiqua"/>
                <a:cs typeface="Book Antiqua"/>
              </a:rPr>
              <a:t>liquid </a:t>
            </a:r>
            <a:r>
              <a:rPr sz="2400" dirty="0">
                <a:latin typeface="Book Antiqua"/>
                <a:cs typeface="Book Antiqua"/>
              </a:rPr>
              <a:t>crystal </a:t>
            </a:r>
            <a:r>
              <a:rPr sz="2400" spc="-5" dirty="0">
                <a:latin typeface="Book Antiqua"/>
                <a:cs typeface="Book Antiqua"/>
              </a:rPr>
              <a:t>is </a:t>
            </a:r>
            <a:r>
              <a:rPr sz="2400" dirty="0">
                <a:latin typeface="Book Antiqua"/>
                <a:cs typeface="Book Antiqua"/>
              </a:rPr>
              <a:t>an </a:t>
            </a:r>
            <a:r>
              <a:rPr sz="2400" spc="-5" dirty="0">
                <a:latin typeface="Book Antiqua"/>
                <a:cs typeface="Book Antiqua"/>
              </a:rPr>
              <a:t>intermediate </a:t>
            </a:r>
            <a:r>
              <a:rPr sz="2400" dirty="0">
                <a:latin typeface="Book Antiqua"/>
                <a:cs typeface="Book Antiqua"/>
              </a:rPr>
              <a:t>state </a:t>
            </a:r>
            <a:r>
              <a:rPr sz="2400" spc="-5" dirty="0">
                <a:latin typeface="Book Antiqua"/>
                <a:cs typeface="Book Antiqua"/>
              </a:rPr>
              <a:t>between the crystalline </a:t>
            </a:r>
            <a:r>
              <a:rPr sz="2400" dirty="0">
                <a:latin typeface="Book Antiqua"/>
                <a:cs typeface="Book Antiqua"/>
              </a:rPr>
              <a:t>solid and </a:t>
            </a:r>
            <a:r>
              <a:rPr sz="2400" spc="-5" dirty="0">
                <a:latin typeface="Book Antiqua"/>
                <a:cs typeface="Book Antiqua"/>
              </a:rPr>
              <a:t>the  ordinary liquid</a:t>
            </a:r>
            <a:r>
              <a:rPr sz="2400" spc="10" dirty="0">
                <a:latin typeface="Book Antiqua"/>
                <a:cs typeface="Book Antiqua"/>
              </a:rPr>
              <a:t> </a:t>
            </a:r>
            <a:r>
              <a:rPr sz="2400" spc="-5" dirty="0">
                <a:latin typeface="Book Antiqua"/>
                <a:cs typeface="Book Antiqua"/>
              </a:rPr>
              <a:t>phase</a:t>
            </a:r>
            <a:endParaRPr sz="2400" dirty="0">
              <a:latin typeface="Book Antiqua"/>
              <a:cs typeface="Book Antiqua"/>
            </a:endParaRPr>
          </a:p>
          <a:p>
            <a:pPr marL="1761489">
              <a:lnSpc>
                <a:spcPct val="100000"/>
              </a:lnSpc>
              <a:spcBef>
                <a:spcPts val="1270"/>
              </a:spcBef>
            </a:pPr>
            <a:r>
              <a:rPr sz="2400" b="1" i="1" spc="-5" dirty="0">
                <a:latin typeface="Book Antiqua"/>
                <a:cs typeface="Book Antiqua"/>
              </a:rPr>
              <a:t>Condense fluid phases </a:t>
            </a:r>
            <a:r>
              <a:rPr sz="2400" b="1" i="1" dirty="0">
                <a:latin typeface="Book Antiqua"/>
                <a:cs typeface="Book Antiqua"/>
              </a:rPr>
              <a:t>with </a:t>
            </a:r>
            <a:r>
              <a:rPr sz="2400" b="1" i="1" spc="-5" dirty="0">
                <a:latin typeface="Book Antiqua"/>
                <a:cs typeface="Book Antiqua"/>
              </a:rPr>
              <a:t>spontaneous</a:t>
            </a:r>
            <a:r>
              <a:rPr sz="2400" b="1" i="1" spc="15" dirty="0">
                <a:latin typeface="Book Antiqua"/>
                <a:cs typeface="Book Antiqua"/>
              </a:rPr>
              <a:t> </a:t>
            </a:r>
            <a:r>
              <a:rPr sz="2400" b="1" i="1" spc="-5" dirty="0">
                <a:latin typeface="Book Antiqua"/>
                <a:cs typeface="Book Antiqua"/>
              </a:rPr>
              <a:t>anisotropy</a:t>
            </a:r>
            <a:endParaRPr sz="2400" dirty="0">
              <a:latin typeface="Book Antiqua"/>
              <a:cs typeface="Book Antiqua"/>
            </a:endParaRPr>
          </a:p>
        </p:txBody>
      </p:sp>
      <p:sp>
        <p:nvSpPr>
          <p:cNvPr id="7" name="object 7"/>
          <p:cNvSpPr txBox="1"/>
          <p:nvPr/>
        </p:nvSpPr>
        <p:spPr>
          <a:xfrm>
            <a:off x="1093317" y="6270447"/>
            <a:ext cx="10117455" cy="299720"/>
          </a:xfrm>
          <a:prstGeom prst="rect">
            <a:avLst/>
          </a:prstGeom>
        </p:spPr>
        <p:txBody>
          <a:bodyPr vert="horz" wrap="square" lIns="0" tIns="12700" rIns="0" bIns="0" rtlCol="0">
            <a:spAutoFit/>
          </a:bodyPr>
          <a:lstStyle/>
          <a:p>
            <a:pPr marL="38100">
              <a:lnSpc>
                <a:spcPct val="100000"/>
              </a:lnSpc>
              <a:spcBef>
                <a:spcPts val="100"/>
              </a:spcBef>
            </a:pPr>
            <a:r>
              <a:rPr sz="1800" b="1" spc="-7" baseline="25462" dirty="0">
                <a:solidFill>
                  <a:srgbClr val="C00000"/>
                </a:solidFill>
                <a:latin typeface="Book Antiqua"/>
                <a:cs typeface="Book Antiqua"/>
              </a:rPr>
              <a:t>*</a:t>
            </a:r>
            <a:r>
              <a:rPr sz="1800" b="1" spc="-5" dirty="0">
                <a:solidFill>
                  <a:srgbClr val="C00000"/>
                </a:solidFill>
                <a:latin typeface="Book Antiqua"/>
                <a:cs typeface="Book Antiqua"/>
              </a:rPr>
              <a:t>Anisotropy: Change </a:t>
            </a:r>
            <a:r>
              <a:rPr sz="1800" b="1" dirty="0">
                <a:solidFill>
                  <a:srgbClr val="C00000"/>
                </a:solidFill>
                <a:latin typeface="Book Antiqua"/>
                <a:cs typeface="Book Antiqua"/>
              </a:rPr>
              <a:t>in </a:t>
            </a:r>
            <a:r>
              <a:rPr sz="1800" b="1" spc="-5" dirty="0">
                <a:solidFill>
                  <a:srgbClr val="C00000"/>
                </a:solidFill>
                <a:latin typeface="Book Antiqua"/>
                <a:cs typeface="Book Antiqua"/>
              </a:rPr>
              <a:t>Physical Properties </a:t>
            </a:r>
            <a:r>
              <a:rPr sz="1800" b="1" dirty="0">
                <a:solidFill>
                  <a:srgbClr val="C00000"/>
                </a:solidFill>
                <a:latin typeface="Book Antiqua"/>
                <a:cs typeface="Book Antiqua"/>
              </a:rPr>
              <a:t>with direction; One </a:t>
            </a:r>
            <a:r>
              <a:rPr sz="1800" b="1" spc="-5" dirty="0">
                <a:solidFill>
                  <a:srgbClr val="C00000"/>
                </a:solidFill>
                <a:latin typeface="Book Antiqua"/>
                <a:cs typeface="Book Antiqua"/>
              </a:rPr>
              <a:t>of </a:t>
            </a:r>
            <a:r>
              <a:rPr sz="1800" b="1" dirty="0">
                <a:solidFill>
                  <a:srgbClr val="C00000"/>
                </a:solidFill>
                <a:latin typeface="Book Antiqua"/>
                <a:cs typeface="Book Antiqua"/>
              </a:rPr>
              <a:t>the </a:t>
            </a:r>
            <a:r>
              <a:rPr sz="1800" b="1" spc="-5" dirty="0">
                <a:solidFill>
                  <a:srgbClr val="C00000"/>
                </a:solidFill>
                <a:latin typeface="Book Antiqua"/>
                <a:cs typeface="Book Antiqua"/>
              </a:rPr>
              <a:t>property of Crystal</a:t>
            </a:r>
            <a:r>
              <a:rPr sz="1800" b="1" spc="40" dirty="0">
                <a:solidFill>
                  <a:srgbClr val="C00000"/>
                </a:solidFill>
                <a:latin typeface="Book Antiqua"/>
                <a:cs typeface="Book Antiqua"/>
              </a:rPr>
              <a:t> </a:t>
            </a:r>
            <a:r>
              <a:rPr sz="1800" b="1" dirty="0">
                <a:solidFill>
                  <a:srgbClr val="C00000"/>
                </a:solidFill>
                <a:latin typeface="Book Antiqua"/>
                <a:cs typeface="Book Antiqua"/>
              </a:rPr>
              <a:t>Lattice</a:t>
            </a:r>
            <a:endParaRPr sz="1800">
              <a:latin typeface="Book Antiqua"/>
              <a:cs typeface="Book Antiqua"/>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048000"/>
            <a:ext cx="5181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0"/>
            <a:ext cx="11658600" cy="1015663"/>
          </a:xfrm>
          <a:prstGeom prst="rect">
            <a:avLst/>
          </a:prstGeom>
        </p:spPr>
        <p:txBody>
          <a:bodyPr wrap="square">
            <a:spAutoFit/>
          </a:bodyPr>
          <a:lstStyle/>
          <a:p>
            <a:pPr algn="just">
              <a:lnSpc>
                <a:spcPct val="150000"/>
              </a:lnSpc>
            </a:pPr>
            <a:r>
              <a:rPr lang="en-GB" sz="2000" dirty="0">
                <a:latin typeface="Times New Roman" panose="02020603050405020304" pitchFamily="18" charset="0"/>
                <a:cs typeface="Times New Roman" panose="02020603050405020304" pitchFamily="18" charset="0"/>
              </a:rPr>
              <a:t>Perovskite materials have emerged as promising candidates in the field of </a:t>
            </a:r>
            <a:r>
              <a:rPr lang="en-GB" sz="2000" b="1" dirty="0">
                <a:latin typeface="Times New Roman" panose="02020603050405020304" pitchFamily="18" charset="0"/>
                <a:cs typeface="Times New Roman" panose="02020603050405020304" pitchFamily="18" charset="0"/>
              </a:rPr>
              <a:t>optoelectronics</a:t>
            </a:r>
            <a:r>
              <a:rPr lang="en-GB" sz="2000" dirty="0">
                <a:latin typeface="Times New Roman" panose="02020603050405020304" pitchFamily="18" charset="0"/>
                <a:cs typeface="Times New Roman" panose="02020603050405020304" pitchFamily="18" charset="0"/>
              </a:rPr>
              <a:t> due to their exceptional properties, enabling various applications in this domain.</a:t>
            </a:r>
            <a:endParaRPr lang="en-US"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228600" y="874931"/>
            <a:ext cx="11525250" cy="5632311"/>
          </a:xfrm>
          <a:prstGeom prst="rect">
            <a:avLst/>
          </a:prstGeom>
        </p:spPr>
        <p:txBody>
          <a:bodyPr wrap="square">
            <a:spAutoFit/>
          </a:bodyPr>
          <a:lstStyle/>
          <a:p>
            <a:pPr>
              <a:lnSpc>
                <a:spcPct val="150000"/>
              </a:lnSpc>
              <a:buFont typeface="+mj-lt"/>
              <a:buAutoNum type="arabicPeriod"/>
            </a:pPr>
            <a:r>
              <a:rPr lang="en-GB" sz="2000" b="1" dirty="0">
                <a:latin typeface="Times New Roman" panose="02020603050405020304" pitchFamily="18" charset="0"/>
                <a:cs typeface="Times New Roman" panose="02020603050405020304" pitchFamily="18" charset="0"/>
              </a:rPr>
              <a:t>Solar Cells</a:t>
            </a:r>
            <a:r>
              <a:rPr lang="en-GB" sz="2000" dirty="0">
                <a:latin typeface="Times New Roman" panose="02020603050405020304" pitchFamily="18" charset="0"/>
                <a:cs typeface="Times New Roman" panose="02020603050405020304" pitchFamily="18" charset="0"/>
              </a:rPr>
              <a:t>:</a:t>
            </a:r>
          </a:p>
          <a:p>
            <a:pPr marL="742950" lvl="1" indent="-285750">
              <a:lnSpc>
                <a:spcPct val="150000"/>
              </a:lnSpc>
              <a:buFont typeface="+mj-lt"/>
              <a:buAutoNum type="arabicPeriod"/>
            </a:pPr>
            <a:r>
              <a:rPr lang="en-GB" sz="2000" dirty="0" smtClean="0">
                <a:latin typeface="Times New Roman" panose="02020603050405020304" pitchFamily="18" charset="0"/>
                <a:cs typeface="Times New Roman" panose="02020603050405020304" pitchFamily="18" charset="0"/>
              </a:rPr>
              <a:t>High </a:t>
            </a:r>
            <a:r>
              <a:rPr lang="en-GB" sz="2000" dirty="0">
                <a:latin typeface="Times New Roman" panose="02020603050405020304" pitchFamily="18" charset="0"/>
                <a:cs typeface="Times New Roman" panose="02020603050405020304" pitchFamily="18" charset="0"/>
              </a:rPr>
              <a:t>absorption coefficients across a broad spectrum of light wavelengths, including visible and near-infrared, make them efficient light absorbers.</a:t>
            </a:r>
          </a:p>
          <a:p>
            <a:pPr marL="742950" lvl="1" indent="-285750">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Rapid progress in power conversion efficiency (PCE), reaching levels competitive with traditional silicon-based solar cells.</a:t>
            </a:r>
          </a:p>
          <a:p>
            <a:pPr marL="742950" lvl="1" indent="-285750">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Potential for low-cost manufacturing using solution-based processing methods, such as spin-coating or printing, enabling cost-effective large-scale production.</a:t>
            </a:r>
          </a:p>
          <a:p>
            <a:pPr>
              <a:lnSpc>
                <a:spcPct val="150000"/>
              </a:lnSpc>
              <a:buFont typeface="+mj-lt"/>
              <a:buAutoNum type="arabicPeriod"/>
            </a:pPr>
            <a:r>
              <a:rPr lang="en-GB" sz="2000" b="1" dirty="0">
                <a:latin typeface="Times New Roman" panose="02020603050405020304" pitchFamily="18" charset="0"/>
                <a:cs typeface="Times New Roman" panose="02020603050405020304" pitchFamily="18" charset="0"/>
              </a:rPr>
              <a:t>Light-Emitting Diodes (LEDs)</a:t>
            </a:r>
            <a:r>
              <a:rPr lang="en-GB" sz="2000" dirty="0">
                <a:latin typeface="Times New Roman" panose="02020603050405020304" pitchFamily="18" charset="0"/>
                <a:cs typeface="Times New Roman" panose="02020603050405020304" pitchFamily="18" charset="0"/>
              </a:rPr>
              <a:t>:</a:t>
            </a:r>
          </a:p>
          <a:p>
            <a:pPr marL="742950" lvl="1" indent="-285750">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Perovskite materials exhibit efficient light emission and </a:t>
            </a:r>
            <a:r>
              <a:rPr lang="en-GB" sz="2000" dirty="0" err="1">
                <a:latin typeface="Times New Roman" panose="02020603050405020304" pitchFamily="18" charset="0"/>
                <a:cs typeface="Times New Roman" panose="02020603050405020304" pitchFamily="18" charset="0"/>
              </a:rPr>
              <a:t>tunable</a:t>
            </a:r>
            <a:r>
              <a:rPr lang="en-GB" sz="2000" dirty="0">
                <a:latin typeface="Times New Roman" panose="02020603050405020304" pitchFamily="18" charset="0"/>
                <a:cs typeface="Times New Roman" panose="02020603050405020304" pitchFamily="18" charset="0"/>
              </a:rPr>
              <a:t> bandgaps, making them promising for LEDs and displays.</a:t>
            </a:r>
          </a:p>
          <a:p>
            <a:pPr marL="742950" lvl="1" indent="-285750">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Their ability to emit light across various wavelengths, including pure and saturated </a:t>
            </a:r>
            <a:r>
              <a:rPr lang="en-GB" sz="2000" dirty="0" err="1">
                <a:latin typeface="Times New Roman" panose="02020603050405020304" pitchFamily="18" charset="0"/>
                <a:cs typeface="Times New Roman" panose="02020603050405020304" pitchFamily="18" charset="0"/>
              </a:rPr>
              <a:t>colors</a:t>
            </a:r>
            <a:r>
              <a:rPr lang="en-GB" sz="2000" dirty="0">
                <a:latin typeface="Times New Roman" panose="02020603050405020304" pitchFamily="18" charset="0"/>
                <a:cs typeface="Times New Roman" panose="02020603050405020304" pitchFamily="18" charset="0"/>
              </a:rPr>
              <a:t>, is advantageous for display technologies.</a:t>
            </a:r>
            <a:endParaRPr lang="en-GB"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25686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57200"/>
            <a:ext cx="11506200" cy="4247317"/>
          </a:xfrm>
          <a:prstGeom prst="rect">
            <a:avLst/>
          </a:prstGeom>
        </p:spPr>
        <p:txBody>
          <a:bodyPr wrap="square">
            <a:spAutoFit/>
          </a:bodyPr>
          <a:lstStyle/>
          <a:p>
            <a:pPr algn="just">
              <a:lnSpc>
                <a:spcPct val="150000"/>
              </a:lnSpc>
            </a:pPr>
            <a:r>
              <a:rPr lang="en-GB" sz="2000" b="1" dirty="0" smtClean="0">
                <a:latin typeface="Times New Roman" panose="02020603050405020304" pitchFamily="18" charset="0"/>
                <a:cs typeface="Times New Roman" panose="02020603050405020304" pitchFamily="18" charset="0"/>
              </a:rPr>
              <a:t>3. Lasers</a:t>
            </a:r>
            <a:r>
              <a:rPr lang="en-GB" sz="2000" dirty="0">
                <a:latin typeface="Times New Roman" panose="02020603050405020304" pitchFamily="18" charset="0"/>
                <a:cs typeface="Times New Roman" panose="02020603050405020304" pitchFamily="18" charset="0"/>
              </a:rPr>
              <a:t>:</a:t>
            </a:r>
          </a:p>
          <a:p>
            <a:pPr marL="742950" lvl="1" indent="-285750" algn="just">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Perovskites have shown potential in laser applications due to their excellent optical properties, such as high photoluminescence quantum yield and </a:t>
            </a:r>
            <a:r>
              <a:rPr lang="en-GB" sz="2000" dirty="0" err="1">
                <a:latin typeface="Times New Roman" panose="02020603050405020304" pitchFamily="18" charset="0"/>
                <a:cs typeface="Times New Roman" panose="02020603050405020304" pitchFamily="18" charset="0"/>
              </a:rPr>
              <a:t>tunable</a:t>
            </a:r>
            <a:r>
              <a:rPr lang="en-GB" sz="2000" dirty="0">
                <a:latin typeface="Times New Roman" panose="02020603050405020304" pitchFamily="18" charset="0"/>
                <a:cs typeface="Times New Roman" panose="02020603050405020304" pitchFamily="18" charset="0"/>
              </a:rPr>
              <a:t> emission spectra.</a:t>
            </a:r>
          </a:p>
          <a:p>
            <a:pPr marL="742950" lvl="1" indent="-285750" algn="just">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Their ability to generate coherent light across different wavelengths makes them suitable for use in lasers.</a:t>
            </a:r>
          </a:p>
          <a:p>
            <a:pPr algn="just">
              <a:lnSpc>
                <a:spcPct val="150000"/>
              </a:lnSpc>
            </a:pPr>
            <a:r>
              <a:rPr lang="en-GB" sz="2000" b="1" dirty="0" smtClean="0">
                <a:latin typeface="Times New Roman" panose="02020603050405020304" pitchFamily="18" charset="0"/>
                <a:cs typeface="Times New Roman" panose="02020603050405020304" pitchFamily="18" charset="0"/>
              </a:rPr>
              <a:t>4. Photodetectors</a:t>
            </a:r>
            <a:r>
              <a:rPr lang="en-GB" sz="2000" dirty="0">
                <a:latin typeface="Times New Roman" panose="02020603050405020304" pitchFamily="18" charset="0"/>
                <a:cs typeface="Times New Roman" panose="02020603050405020304" pitchFamily="18" charset="0"/>
              </a:rPr>
              <a:t>:</a:t>
            </a:r>
          </a:p>
          <a:p>
            <a:pPr marL="742950" lvl="1" indent="-285750" algn="just">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Perovskite-based photodetectors offer high sensitivity to light and fast response times.</a:t>
            </a:r>
          </a:p>
          <a:p>
            <a:pPr marL="742950" lvl="1" indent="-285750" algn="just">
              <a:lnSpc>
                <a:spcPct val="150000"/>
              </a:lnSpc>
              <a:buFont typeface="+mj-lt"/>
              <a:buAutoNum type="arabicPeriod"/>
            </a:pPr>
            <a:r>
              <a:rPr lang="en-GB" sz="2000" dirty="0">
                <a:latin typeface="Times New Roman" panose="02020603050405020304" pitchFamily="18" charset="0"/>
                <a:cs typeface="Times New Roman" panose="02020603050405020304" pitchFamily="18" charset="0"/>
              </a:rPr>
              <a:t>Their excellent charge carrier transport properties result in high-performance photodetectors suitable for various applications, including imaging and sensing.</a:t>
            </a:r>
            <a:endParaRPr lang="en-GB" sz="2000" b="0" i="0" dirty="0">
              <a:effectLst/>
              <a:latin typeface="Times New Roman" panose="02020603050405020304" pitchFamily="18" charset="0"/>
              <a:cs typeface="Times New Roman" panose="02020603050405020304" pitchFamily="18" charset="0"/>
            </a:endParaRPr>
          </a:p>
        </p:txBody>
      </p:sp>
      <p:sp>
        <p:nvSpPr>
          <p:cNvPr id="3" name="Rectangle 2"/>
          <p:cNvSpPr/>
          <p:nvPr/>
        </p:nvSpPr>
        <p:spPr>
          <a:xfrm>
            <a:off x="457200" y="4419600"/>
            <a:ext cx="11353800" cy="1729769"/>
          </a:xfrm>
          <a:prstGeom prst="rect">
            <a:avLst/>
          </a:prstGeom>
        </p:spPr>
        <p:txBody>
          <a:bodyPr wrap="square">
            <a:spAutoFit/>
          </a:bodyPr>
          <a:lstStyle/>
          <a:p>
            <a:endParaRPr lang="en-US" sz="2000" dirty="0">
              <a:solidFill>
                <a:srgbClr val="000000"/>
              </a:solidFill>
              <a:latin typeface="Times New Roman" panose="02020603050405020304" pitchFamily="18" charset="0"/>
            </a:endParaRPr>
          </a:p>
          <a:p>
            <a:pPr algn="just">
              <a:lnSpc>
                <a:spcPct val="150000"/>
              </a:lnSpc>
            </a:pPr>
            <a:r>
              <a:rPr lang="en-GB" sz="2000" b="1" dirty="0" smtClean="0">
                <a:solidFill>
                  <a:srgbClr val="000000"/>
                </a:solidFill>
                <a:latin typeface="Times New Roman" panose="02020603050405020304" pitchFamily="18" charset="0"/>
              </a:rPr>
              <a:t>5. Optical </a:t>
            </a:r>
            <a:r>
              <a:rPr lang="en-GB" sz="2000" b="1" dirty="0">
                <a:solidFill>
                  <a:srgbClr val="000000"/>
                </a:solidFill>
                <a:latin typeface="Times New Roman" panose="02020603050405020304" pitchFamily="18" charset="0"/>
              </a:rPr>
              <a:t>sensors: </a:t>
            </a:r>
            <a:r>
              <a:rPr lang="en-GB" sz="2000" dirty="0">
                <a:solidFill>
                  <a:srgbClr val="000000"/>
                </a:solidFill>
                <a:latin typeface="Times New Roman" panose="02020603050405020304" pitchFamily="18" charset="0"/>
              </a:rPr>
              <a:t>Perovskites have been used in optical sensors due to their high sensitivity to light, good stability, and low cost. Perovskite-based sensors have been developed for various applications, such as chemical sensing, </a:t>
            </a:r>
            <a:r>
              <a:rPr lang="en-GB" sz="2000" dirty="0" err="1">
                <a:solidFill>
                  <a:srgbClr val="000000"/>
                </a:solidFill>
                <a:latin typeface="Times New Roman" panose="02020603050405020304" pitchFamily="18" charset="0"/>
              </a:rPr>
              <a:t>biosensing</a:t>
            </a:r>
            <a:r>
              <a:rPr lang="en-GB" sz="2000" dirty="0">
                <a:solidFill>
                  <a:srgbClr val="000000"/>
                </a:solidFill>
                <a:latin typeface="Times New Roman" panose="02020603050405020304" pitchFamily="18" charset="0"/>
              </a:rPr>
              <a:t>, and environmental monitoring. </a:t>
            </a:r>
          </a:p>
        </p:txBody>
      </p:sp>
    </p:spTree>
    <p:extLst>
      <p:ext uri="{BB962C8B-B14F-4D97-AF65-F5344CB8AC3E}">
        <p14:creationId xmlns:p14="http://schemas.microsoft.com/office/powerpoint/2010/main" val="36508259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33400"/>
            <a:ext cx="11506200" cy="2400657"/>
          </a:xfrm>
          <a:prstGeom prst="rect">
            <a:avLst/>
          </a:prstGeom>
        </p:spPr>
        <p:txBody>
          <a:bodyPr wrap="square">
            <a:spAutoFit/>
          </a:bodyPr>
          <a:lstStyle/>
          <a:p>
            <a:pPr algn="just">
              <a:lnSpc>
                <a:spcPct val="150000"/>
              </a:lnSpc>
            </a:pPr>
            <a:r>
              <a:rPr lang="en-GB" sz="2000" dirty="0">
                <a:solidFill>
                  <a:srgbClr val="000000"/>
                </a:solidFill>
                <a:latin typeface="Times New Roman" panose="02020603050405020304" pitchFamily="18" charset="0"/>
              </a:rPr>
              <a:t>Nanofibers are extremely thin </a:t>
            </a:r>
            <a:r>
              <a:rPr lang="en-GB" sz="2000" dirty="0" err="1">
                <a:solidFill>
                  <a:srgbClr val="000000"/>
                </a:solidFill>
                <a:latin typeface="Times New Roman" panose="02020603050405020304" pitchFamily="18" charset="0"/>
              </a:rPr>
              <a:t>fibers</a:t>
            </a:r>
            <a:r>
              <a:rPr lang="en-GB" sz="2000" dirty="0">
                <a:solidFill>
                  <a:srgbClr val="000000"/>
                </a:solidFill>
                <a:latin typeface="Times New Roman" panose="02020603050405020304" pitchFamily="18" charset="0"/>
              </a:rPr>
              <a:t> with diameters in the </a:t>
            </a:r>
            <a:r>
              <a:rPr lang="en-GB" sz="2000" dirty="0" err="1">
                <a:solidFill>
                  <a:srgbClr val="000000"/>
                </a:solidFill>
                <a:latin typeface="Times New Roman" panose="02020603050405020304" pitchFamily="18" charset="0"/>
              </a:rPr>
              <a:t>nanometer</a:t>
            </a:r>
            <a:r>
              <a:rPr lang="en-GB" sz="2000" dirty="0">
                <a:solidFill>
                  <a:srgbClr val="000000"/>
                </a:solidFill>
                <a:latin typeface="Times New Roman" panose="02020603050405020304" pitchFamily="18" charset="0"/>
              </a:rPr>
              <a:t> range (typically between </a:t>
            </a:r>
            <a:r>
              <a:rPr lang="en-GB" sz="2000" dirty="0" smtClean="0">
                <a:solidFill>
                  <a:srgbClr val="000000"/>
                </a:solidFill>
                <a:latin typeface="Times New Roman" panose="02020603050405020304" pitchFamily="18" charset="0"/>
              </a:rPr>
              <a:t>1 nm to 1 </a:t>
            </a:r>
            <a:r>
              <a:rPr lang="el-GR" sz="2000" dirty="0" smtClean="0">
                <a:solidFill>
                  <a:srgbClr val="000000"/>
                </a:solidFill>
                <a:latin typeface="Times New Roman" panose="02020603050405020304" pitchFamily="18" charset="0"/>
              </a:rPr>
              <a:t>μ</a:t>
            </a:r>
            <a:r>
              <a:rPr lang="en-GB" sz="2000" dirty="0" smtClean="0">
                <a:solidFill>
                  <a:srgbClr val="000000"/>
                </a:solidFill>
                <a:latin typeface="Times New Roman" panose="02020603050405020304" pitchFamily="18" charset="0"/>
              </a:rPr>
              <a:t>m</a:t>
            </a:r>
            <a:r>
              <a:rPr lang="en-GB" sz="2000" dirty="0">
                <a:solidFill>
                  <a:srgbClr val="000000"/>
                </a:solidFill>
                <a:latin typeface="Times New Roman" panose="02020603050405020304" pitchFamily="18" charset="0"/>
              </a:rPr>
              <a:t>). They can be made from a variety of materials, including polymers, metals, ceramics, and composites. Nanofibers can be produced using a variety of methods, including electrospinning, melt-blowing, phase separation, template synthesis, and self-assembly. Among these methods, electrospinning is the most commonly used technique for the production of polymer nanofibers. </a:t>
            </a:r>
            <a:endParaRPr lang="en-US" sz="2000" dirty="0"/>
          </a:p>
        </p:txBody>
      </p:sp>
      <p:sp>
        <p:nvSpPr>
          <p:cNvPr id="3" name="Rectangle 2"/>
          <p:cNvSpPr/>
          <p:nvPr/>
        </p:nvSpPr>
        <p:spPr>
          <a:xfrm>
            <a:off x="5105400" y="125968"/>
            <a:ext cx="1638590" cy="461665"/>
          </a:xfrm>
          <a:prstGeom prst="rect">
            <a:avLst/>
          </a:prstGeom>
        </p:spPr>
        <p:txBody>
          <a:bodyPr wrap="none">
            <a:spAutoFit/>
          </a:bodyPr>
          <a:lstStyle/>
          <a:p>
            <a:r>
              <a:rPr lang="en-GB" sz="2400" b="1" dirty="0">
                <a:solidFill>
                  <a:srgbClr val="000000"/>
                </a:solidFill>
                <a:latin typeface="Times New Roman" panose="02020603050405020304" pitchFamily="18" charset="0"/>
              </a:rPr>
              <a:t>Nanofibers</a:t>
            </a:r>
            <a:endParaRPr lang="en-US" sz="2400" b="1" dirty="0"/>
          </a:p>
        </p:txBody>
      </p:sp>
      <p:pic>
        <p:nvPicPr>
          <p:cNvPr id="4" name="Picture 3"/>
          <p:cNvPicPr>
            <a:picLocks noChangeAspect="1"/>
          </p:cNvPicPr>
          <p:nvPr/>
        </p:nvPicPr>
        <p:blipFill>
          <a:blip r:embed="rId2"/>
          <a:stretch>
            <a:fillRect/>
          </a:stretch>
        </p:blipFill>
        <p:spPr>
          <a:xfrm>
            <a:off x="381000" y="3124200"/>
            <a:ext cx="4648200" cy="3493163"/>
          </a:xfrm>
          <a:prstGeom prst="rect">
            <a:avLst/>
          </a:prstGeom>
        </p:spPr>
      </p:pic>
      <p:pic>
        <p:nvPicPr>
          <p:cNvPr id="5" name="Picture 4"/>
          <p:cNvPicPr>
            <a:picLocks noChangeAspect="1"/>
          </p:cNvPicPr>
          <p:nvPr/>
        </p:nvPicPr>
        <p:blipFill>
          <a:blip r:embed="rId3"/>
          <a:stretch>
            <a:fillRect/>
          </a:stretch>
        </p:blipFill>
        <p:spPr>
          <a:xfrm>
            <a:off x="7086600" y="2934058"/>
            <a:ext cx="4953000" cy="3683306"/>
          </a:xfrm>
          <a:prstGeom prst="rect">
            <a:avLst/>
          </a:prstGeom>
        </p:spPr>
      </p:pic>
      <p:cxnSp>
        <p:nvCxnSpPr>
          <p:cNvPr id="7" name="Straight Arrow Connector 6"/>
          <p:cNvCxnSpPr/>
          <p:nvPr/>
        </p:nvCxnSpPr>
        <p:spPr>
          <a:xfrm>
            <a:off x="5257800" y="4876800"/>
            <a:ext cx="1600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588596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11734800" cy="6509474"/>
          </a:xfrm>
          <a:prstGeom prst="rect">
            <a:avLst/>
          </a:prstGeom>
        </p:spPr>
        <p:txBody>
          <a:bodyPr wrap="square">
            <a:spAutoFit/>
          </a:bodyPr>
          <a:lstStyle/>
          <a:p>
            <a:pPr algn="just">
              <a:lnSpc>
                <a:spcPct val="150000"/>
              </a:lnSpc>
            </a:pPr>
            <a:r>
              <a:rPr lang="en-US" sz="1850" dirty="0" smtClean="0">
                <a:solidFill>
                  <a:srgbClr val="000000"/>
                </a:solidFill>
                <a:latin typeface="Times New Roman" panose="02020603050405020304" pitchFamily="18" charset="0"/>
                <a:cs typeface="Times New Roman" panose="02020603050405020304" pitchFamily="18" charset="0"/>
              </a:rPr>
              <a:t>1. </a:t>
            </a:r>
            <a:r>
              <a:rPr lang="en-GB" sz="1850" b="1" dirty="0" smtClean="0">
                <a:solidFill>
                  <a:srgbClr val="000000"/>
                </a:solidFill>
                <a:latin typeface="Times New Roman" panose="02020603050405020304" pitchFamily="18" charset="0"/>
                <a:cs typeface="Times New Roman" panose="02020603050405020304" pitchFamily="18" charset="0"/>
              </a:rPr>
              <a:t>High surface area-to-volume ratio: </a:t>
            </a:r>
            <a:r>
              <a:rPr lang="en-GB" sz="1850" dirty="0" smtClean="0">
                <a:solidFill>
                  <a:srgbClr val="000000"/>
                </a:solidFill>
                <a:latin typeface="Times New Roman" panose="02020603050405020304" pitchFamily="18" charset="0"/>
                <a:cs typeface="Times New Roman" panose="02020603050405020304" pitchFamily="18" charset="0"/>
              </a:rPr>
              <a:t>Nanofibers have a high surface area-to-volume ratio due to their small size and high aspect ratio. This property makes them attractive for applications that require high surface area, such as catalysis, sensors, and tissue engineering. </a:t>
            </a:r>
          </a:p>
          <a:p>
            <a:pPr algn="just">
              <a:lnSpc>
                <a:spcPct val="150000"/>
              </a:lnSpc>
            </a:pPr>
            <a:r>
              <a:rPr lang="en-GB" sz="1850" dirty="0" smtClean="0">
                <a:solidFill>
                  <a:srgbClr val="000000"/>
                </a:solidFill>
                <a:latin typeface="Times New Roman" panose="02020603050405020304" pitchFamily="18" charset="0"/>
                <a:cs typeface="Times New Roman" panose="02020603050405020304" pitchFamily="18" charset="0"/>
              </a:rPr>
              <a:t>2. </a:t>
            </a:r>
            <a:r>
              <a:rPr lang="en-GB" sz="1850" b="1" dirty="0" smtClean="0">
                <a:solidFill>
                  <a:srgbClr val="000000"/>
                </a:solidFill>
                <a:latin typeface="Times New Roman" panose="02020603050405020304" pitchFamily="18" charset="0"/>
                <a:cs typeface="Times New Roman" panose="02020603050405020304" pitchFamily="18" charset="0"/>
              </a:rPr>
              <a:t>High porosity: </a:t>
            </a:r>
            <a:r>
              <a:rPr lang="en-GB" sz="1850" dirty="0" smtClean="0">
                <a:solidFill>
                  <a:srgbClr val="000000"/>
                </a:solidFill>
                <a:latin typeface="Times New Roman" panose="02020603050405020304" pitchFamily="18" charset="0"/>
                <a:cs typeface="Times New Roman" panose="02020603050405020304" pitchFamily="18" charset="0"/>
              </a:rPr>
              <a:t>Nanofibers can have a high porosity due to the small size of their pores. This property makes them attractive for applications that require high permeability, such as filtration, drug delivery, and tissue engineering. </a:t>
            </a:r>
          </a:p>
          <a:p>
            <a:pPr algn="just">
              <a:lnSpc>
                <a:spcPct val="150000"/>
              </a:lnSpc>
            </a:pPr>
            <a:r>
              <a:rPr lang="en-GB" sz="1850" dirty="0" smtClean="0">
                <a:solidFill>
                  <a:srgbClr val="000000"/>
                </a:solidFill>
                <a:latin typeface="Times New Roman" panose="02020603050405020304" pitchFamily="18" charset="0"/>
                <a:cs typeface="Times New Roman" panose="02020603050405020304" pitchFamily="18" charset="0"/>
              </a:rPr>
              <a:t>3. </a:t>
            </a:r>
            <a:r>
              <a:rPr lang="en-GB" sz="1850" b="1" dirty="0" smtClean="0">
                <a:solidFill>
                  <a:srgbClr val="000000"/>
                </a:solidFill>
                <a:latin typeface="Times New Roman" panose="02020603050405020304" pitchFamily="18" charset="0"/>
                <a:cs typeface="Times New Roman" panose="02020603050405020304" pitchFamily="18" charset="0"/>
              </a:rPr>
              <a:t>Small pore size: </a:t>
            </a:r>
            <a:r>
              <a:rPr lang="en-GB" sz="1850" dirty="0" smtClean="0">
                <a:solidFill>
                  <a:srgbClr val="000000"/>
                </a:solidFill>
                <a:latin typeface="Times New Roman" panose="02020603050405020304" pitchFamily="18" charset="0"/>
                <a:cs typeface="Times New Roman" panose="02020603050405020304" pitchFamily="18" charset="0"/>
              </a:rPr>
              <a:t>Nanofibers can have a small pore size due to their small diameter. This property makes them attractive for applications that require high selectivity, such as filtration and sensors. </a:t>
            </a:r>
          </a:p>
          <a:p>
            <a:pPr algn="just">
              <a:lnSpc>
                <a:spcPct val="150000"/>
              </a:lnSpc>
            </a:pPr>
            <a:r>
              <a:rPr lang="en-GB" sz="1850" dirty="0" smtClean="0">
                <a:solidFill>
                  <a:srgbClr val="000000"/>
                </a:solidFill>
                <a:latin typeface="Times New Roman" panose="02020603050405020304" pitchFamily="18" charset="0"/>
                <a:cs typeface="Times New Roman" panose="02020603050405020304" pitchFamily="18" charset="0"/>
              </a:rPr>
              <a:t>4. </a:t>
            </a:r>
            <a:r>
              <a:rPr lang="en-GB" sz="1850" b="1" dirty="0" smtClean="0">
                <a:solidFill>
                  <a:srgbClr val="000000"/>
                </a:solidFill>
                <a:latin typeface="Times New Roman" panose="02020603050405020304" pitchFamily="18" charset="0"/>
                <a:cs typeface="Times New Roman" panose="02020603050405020304" pitchFamily="18" charset="0"/>
              </a:rPr>
              <a:t>High mechanical strength: </a:t>
            </a:r>
            <a:r>
              <a:rPr lang="en-GB" sz="1850" dirty="0" smtClean="0">
                <a:solidFill>
                  <a:srgbClr val="000000"/>
                </a:solidFill>
                <a:latin typeface="Times New Roman" panose="02020603050405020304" pitchFamily="18" charset="0"/>
                <a:cs typeface="Times New Roman" panose="02020603050405020304" pitchFamily="18" charset="0"/>
              </a:rPr>
              <a:t>Nanofibers can have high mechanical strength due to their high aspect ratio and crystallinity. This property makes them attractive for applications that require high strength, such as tissue engineering and structural composites. </a:t>
            </a:r>
          </a:p>
          <a:p>
            <a:pPr algn="just">
              <a:lnSpc>
                <a:spcPct val="150000"/>
              </a:lnSpc>
            </a:pPr>
            <a:r>
              <a:rPr lang="en-GB" sz="1850" dirty="0" smtClean="0">
                <a:solidFill>
                  <a:srgbClr val="000000"/>
                </a:solidFill>
                <a:latin typeface="Times New Roman" panose="02020603050405020304" pitchFamily="18" charset="0"/>
                <a:cs typeface="Times New Roman" panose="02020603050405020304" pitchFamily="18" charset="0"/>
              </a:rPr>
              <a:t>5. </a:t>
            </a:r>
            <a:r>
              <a:rPr lang="en-GB" sz="1850" b="1" dirty="0" smtClean="0">
                <a:solidFill>
                  <a:srgbClr val="000000"/>
                </a:solidFill>
                <a:latin typeface="Times New Roman" panose="02020603050405020304" pitchFamily="18" charset="0"/>
                <a:cs typeface="Times New Roman" panose="02020603050405020304" pitchFamily="18" charset="0"/>
              </a:rPr>
              <a:t>Flexibility: </a:t>
            </a:r>
            <a:r>
              <a:rPr lang="en-GB" sz="1850" dirty="0" smtClean="0">
                <a:solidFill>
                  <a:srgbClr val="000000"/>
                </a:solidFill>
                <a:latin typeface="Times New Roman" panose="02020603050405020304" pitchFamily="18" charset="0"/>
                <a:cs typeface="Times New Roman" panose="02020603050405020304" pitchFamily="18" charset="0"/>
              </a:rPr>
              <a:t>Nanofibers can be flexible and bendable due to their small size and high aspect ratio. This property makes them attractive for applications that require flexibility, such as wearable electronics and smart textiles.</a:t>
            </a:r>
            <a:endParaRPr lang="en-US" sz="1850" dirty="0">
              <a:latin typeface="Times New Roman" panose="02020603050405020304" pitchFamily="18" charset="0"/>
              <a:cs typeface="Times New Roman" panose="02020603050405020304" pitchFamily="18" charset="0"/>
            </a:endParaRPr>
          </a:p>
          <a:p>
            <a:pPr algn="just">
              <a:lnSpc>
                <a:spcPct val="150000"/>
              </a:lnSpc>
            </a:pPr>
            <a:r>
              <a:rPr lang="en-GB" sz="1850" b="1" dirty="0" smtClean="0">
                <a:latin typeface="Times New Roman" panose="02020603050405020304" pitchFamily="18" charset="0"/>
                <a:cs typeface="Times New Roman" panose="02020603050405020304" pitchFamily="18" charset="0"/>
              </a:rPr>
              <a:t>6. Optical </a:t>
            </a:r>
            <a:r>
              <a:rPr lang="en-GB" sz="1850" b="1" dirty="0">
                <a:latin typeface="Times New Roman" panose="02020603050405020304" pitchFamily="18" charset="0"/>
                <a:cs typeface="Times New Roman" panose="02020603050405020304" pitchFamily="18" charset="0"/>
              </a:rPr>
              <a:t>properties: </a:t>
            </a:r>
            <a:r>
              <a:rPr lang="en-GB" sz="1850" dirty="0">
                <a:latin typeface="Times New Roman" panose="02020603050405020304" pitchFamily="18" charset="0"/>
                <a:cs typeface="Times New Roman" panose="02020603050405020304" pitchFamily="18" charset="0"/>
              </a:rPr>
              <a:t>Nanofibers can exhibit unique optical properties, such as strong light scattering and fluorescence, due to their small size and surface chemistry. This property makes them attractive for applications in optics and photonics. </a:t>
            </a:r>
          </a:p>
          <a:p>
            <a:pPr algn="just">
              <a:lnSpc>
                <a:spcPct val="150000"/>
              </a:lnSpc>
            </a:pPr>
            <a:r>
              <a:rPr lang="en-GB" sz="1900" dirty="0" smtClean="0">
                <a:solidFill>
                  <a:srgbClr val="000000"/>
                </a:solidFill>
                <a:latin typeface="Times New Roman" panose="02020603050405020304" pitchFamily="18" charset="0"/>
              </a:rPr>
              <a:t> </a:t>
            </a:r>
            <a:endParaRPr lang="en-GB" sz="1900" dirty="0">
              <a:solidFill>
                <a:srgbClr val="000000"/>
              </a:solidFill>
              <a:latin typeface="Times New Roman" panose="02020603050405020304" pitchFamily="18" charset="0"/>
            </a:endParaRPr>
          </a:p>
        </p:txBody>
      </p:sp>
      <p:sp>
        <p:nvSpPr>
          <p:cNvPr id="3" name="Rectangle 2"/>
          <p:cNvSpPr/>
          <p:nvPr/>
        </p:nvSpPr>
        <p:spPr>
          <a:xfrm>
            <a:off x="5181600" y="87868"/>
            <a:ext cx="1544846" cy="461665"/>
          </a:xfrm>
          <a:prstGeom prst="rect">
            <a:avLst/>
          </a:prstGeom>
        </p:spPr>
        <p:txBody>
          <a:bodyPr wrap="none">
            <a:spAutoFit/>
          </a:bodyPr>
          <a:lstStyle/>
          <a:p>
            <a:r>
              <a:rPr lang="en-GB" sz="2400" b="1" dirty="0" smtClean="0">
                <a:latin typeface="Times New Roman" panose="02020603050405020304" pitchFamily="18" charset="0"/>
                <a:cs typeface="Times New Roman" panose="02020603050405020304" pitchFamily="18" charset="0"/>
              </a:rPr>
              <a:t>Properties</a:t>
            </a:r>
            <a:endParaRPr lang="en-US" sz="2400" dirty="0"/>
          </a:p>
        </p:txBody>
      </p:sp>
    </p:spTree>
    <p:extLst>
      <p:ext uri="{BB962C8B-B14F-4D97-AF65-F5344CB8AC3E}">
        <p14:creationId xmlns:p14="http://schemas.microsoft.com/office/powerpoint/2010/main" val="32241171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87" y="457200"/>
            <a:ext cx="11887200" cy="6232475"/>
          </a:xfrm>
          <a:prstGeom prst="rect">
            <a:avLst/>
          </a:prstGeom>
        </p:spPr>
        <p:txBody>
          <a:bodyPr wrap="square">
            <a:spAutoFit/>
          </a:bodyPr>
          <a:lstStyle/>
          <a:p>
            <a:pPr algn="just">
              <a:lnSpc>
                <a:spcPct val="150000"/>
              </a:lnSpc>
            </a:pPr>
            <a:r>
              <a:rPr lang="en-US" sz="1900" dirty="0" smtClean="0">
                <a:solidFill>
                  <a:srgbClr val="000000"/>
                </a:solidFill>
                <a:latin typeface="Times New Roman" panose="02020603050405020304" pitchFamily="18" charset="0"/>
              </a:rPr>
              <a:t>1. </a:t>
            </a:r>
            <a:r>
              <a:rPr lang="en-GB" sz="1900" b="1" dirty="0" smtClean="0">
                <a:solidFill>
                  <a:srgbClr val="000000"/>
                </a:solidFill>
                <a:latin typeface="Times New Roman" panose="02020603050405020304" pitchFamily="18" charset="0"/>
              </a:rPr>
              <a:t>Tissue </a:t>
            </a:r>
            <a:r>
              <a:rPr lang="en-GB" sz="1900" b="1" dirty="0">
                <a:solidFill>
                  <a:srgbClr val="000000"/>
                </a:solidFill>
                <a:latin typeface="Times New Roman" panose="02020603050405020304" pitchFamily="18" charset="0"/>
              </a:rPr>
              <a:t>engineering: </a:t>
            </a:r>
            <a:r>
              <a:rPr lang="en-GB" sz="1900" dirty="0">
                <a:solidFill>
                  <a:srgbClr val="000000"/>
                </a:solidFill>
                <a:latin typeface="Times New Roman" panose="02020603050405020304" pitchFamily="18" charset="0"/>
              </a:rPr>
              <a:t>Nanofibers can be used as scaffolds to guide the growth of cells and tissues. The high surface area and porosity of nanofibers make them attractive for tissue engineering applications, such as bone, cartilage, and nerve regeneration. </a:t>
            </a:r>
          </a:p>
          <a:p>
            <a:pPr algn="just">
              <a:lnSpc>
                <a:spcPct val="150000"/>
              </a:lnSpc>
            </a:pPr>
            <a:r>
              <a:rPr lang="en-GB" sz="1900" dirty="0">
                <a:solidFill>
                  <a:srgbClr val="000000"/>
                </a:solidFill>
                <a:latin typeface="Times New Roman" panose="02020603050405020304" pitchFamily="18" charset="0"/>
              </a:rPr>
              <a:t>2. </a:t>
            </a:r>
            <a:r>
              <a:rPr lang="en-GB" sz="1900" b="1" dirty="0">
                <a:solidFill>
                  <a:srgbClr val="000000"/>
                </a:solidFill>
                <a:latin typeface="Times New Roman" panose="02020603050405020304" pitchFamily="18" charset="0"/>
              </a:rPr>
              <a:t>Drug delivery: </a:t>
            </a:r>
            <a:r>
              <a:rPr lang="en-GB" sz="1900" dirty="0">
                <a:solidFill>
                  <a:srgbClr val="000000"/>
                </a:solidFill>
                <a:latin typeface="Times New Roman" panose="02020603050405020304" pitchFamily="18" charset="0"/>
              </a:rPr>
              <a:t>Nanofibers can be used to encapsulate drugs and control their release rate. The high surface area and porosity of nanofibers allow for high drug loading and efficient drug release, making them attractive for drug delivery applications. </a:t>
            </a:r>
          </a:p>
          <a:p>
            <a:pPr algn="just">
              <a:lnSpc>
                <a:spcPct val="150000"/>
              </a:lnSpc>
            </a:pPr>
            <a:r>
              <a:rPr lang="en-GB" sz="1900" dirty="0">
                <a:solidFill>
                  <a:srgbClr val="000000"/>
                </a:solidFill>
                <a:latin typeface="Times New Roman" panose="02020603050405020304" pitchFamily="18" charset="0"/>
              </a:rPr>
              <a:t>3. </a:t>
            </a:r>
            <a:r>
              <a:rPr lang="en-GB" sz="1900" b="1" dirty="0">
                <a:solidFill>
                  <a:srgbClr val="000000"/>
                </a:solidFill>
                <a:latin typeface="Times New Roman" panose="02020603050405020304" pitchFamily="18" charset="0"/>
              </a:rPr>
              <a:t>Filtration: </a:t>
            </a:r>
            <a:r>
              <a:rPr lang="en-GB" sz="1900" dirty="0">
                <a:solidFill>
                  <a:srgbClr val="000000"/>
                </a:solidFill>
                <a:latin typeface="Times New Roman" panose="02020603050405020304" pitchFamily="18" charset="0"/>
              </a:rPr>
              <a:t>Nanofibers can be used to create highly efficient filters for air and water purification. The small pore size and high porosity of nanofibers allow for high filtration efficiency and low pressure drop. </a:t>
            </a:r>
          </a:p>
          <a:p>
            <a:pPr algn="just">
              <a:lnSpc>
                <a:spcPct val="150000"/>
              </a:lnSpc>
            </a:pPr>
            <a:r>
              <a:rPr lang="en-GB" sz="1900" dirty="0">
                <a:solidFill>
                  <a:srgbClr val="000000"/>
                </a:solidFill>
                <a:latin typeface="Times New Roman" panose="02020603050405020304" pitchFamily="18" charset="0"/>
              </a:rPr>
              <a:t>4. </a:t>
            </a:r>
            <a:r>
              <a:rPr lang="en-GB" sz="1900" b="1" dirty="0">
                <a:solidFill>
                  <a:srgbClr val="000000"/>
                </a:solidFill>
                <a:latin typeface="Times New Roman" panose="02020603050405020304" pitchFamily="18" charset="0"/>
              </a:rPr>
              <a:t>Energy storage: </a:t>
            </a:r>
            <a:r>
              <a:rPr lang="en-GB" sz="1900" dirty="0">
                <a:solidFill>
                  <a:srgbClr val="000000"/>
                </a:solidFill>
                <a:latin typeface="Times New Roman" panose="02020603050405020304" pitchFamily="18" charset="0"/>
              </a:rPr>
              <a:t>Nanofibers can be used as electrodes in energy storage devices, such as batteries and </a:t>
            </a:r>
            <a:r>
              <a:rPr lang="en-GB" sz="1900" dirty="0" err="1">
                <a:solidFill>
                  <a:srgbClr val="000000"/>
                </a:solidFill>
                <a:latin typeface="Times New Roman" panose="02020603050405020304" pitchFamily="18" charset="0"/>
              </a:rPr>
              <a:t>supercapacitors</a:t>
            </a:r>
            <a:r>
              <a:rPr lang="en-GB" sz="1900" dirty="0">
                <a:solidFill>
                  <a:srgbClr val="000000"/>
                </a:solidFill>
                <a:latin typeface="Times New Roman" panose="02020603050405020304" pitchFamily="18" charset="0"/>
              </a:rPr>
              <a:t>. The high surface area and mechanical strength of nanofibers allow for high energy and power density. </a:t>
            </a:r>
          </a:p>
          <a:p>
            <a:pPr algn="just">
              <a:lnSpc>
                <a:spcPct val="150000"/>
              </a:lnSpc>
            </a:pPr>
            <a:r>
              <a:rPr lang="en-GB" sz="1900" dirty="0">
                <a:solidFill>
                  <a:srgbClr val="000000"/>
                </a:solidFill>
                <a:latin typeface="Times New Roman" panose="02020603050405020304" pitchFamily="18" charset="0"/>
              </a:rPr>
              <a:t>5. </a:t>
            </a:r>
            <a:r>
              <a:rPr lang="en-GB" sz="1900" b="1" dirty="0">
                <a:solidFill>
                  <a:srgbClr val="000000"/>
                </a:solidFill>
                <a:latin typeface="Times New Roman" panose="02020603050405020304" pitchFamily="18" charset="0"/>
              </a:rPr>
              <a:t>Sensors: </a:t>
            </a:r>
            <a:r>
              <a:rPr lang="en-GB" sz="1900" dirty="0">
                <a:solidFill>
                  <a:srgbClr val="000000"/>
                </a:solidFill>
                <a:latin typeface="Times New Roman" panose="02020603050405020304" pitchFamily="18" charset="0"/>
              </a:rPr>
              <a:t>Nanofibers can be used to create highly sensitive and selective sensors for various </a:t>
            </a:r>
            <a:r>
              <a:rPr lang="en-GB" sz="1900" dirty="0" err="1">
                <a:solidFill>
                  <a:srgbClr val="000000"/>
                </a:solidFill>
                <a:latin typeface="Times New Roman" panose="02020603050405020304" pitchFamily="18" charset="0"/>
              </a:rPr>
              <a:t>analytes</a:t>
            </a:r>
            <a:r>
              <a:rPr lang="en-GB" sz="1900" dirty="0">
                <a:solidFill>
                  <a:srgbClr val="000000"/>
                </a:solidFill>
                <a:latin typeface="Times New Roman" panose="02020603050405020304" pitchFamily="18" charset="0"/>
              </a:rPr>
              <a:t>. The small pore size and high surface area of nanofibers allow for high sensitivity and selectivity. </a:t>
            </a:r>
          </a:p>
          <a:p>
            <a:pPr algn="just">
              <a:lnSpc>
                <a:spcPct val="150000"/>
              </a:lnSpc>
            </a:pPr>
            <a:r>
              <a:rPr lang="en-GB" sz="1900" dirty="0">
                <a:solidFill>
                  <a:srgbClr val="000000"/>
                </a:solidFill>
                <a:latin typeface="Times New Roman" panose="02020603050405020304" pitchFamily="18" charset="0"/>
              </a:rPr>
              <a:t>6. </a:t>
            </a:r>
            <a:r>
              <a:rPr lang="en-GB" sz="1900" b="1" dirty="0">
                <a:solidFill>
                  <a:srgbClr val="000000"/>
                </a:solidFill>
                <a:latin typeface="Times New Roman" panose="02020603050405020304" pitchFamily="18" charset="0"/>
              </a:rPr>
              <a:t>Textiles: </a:t>
            </a:r>
            <a:r>
              <a:rPr lang="en-GB" sz="1900" dirty="0">
                <a:solidFill>
                  <a:srgbClr val="000000"/>
                </a:solidFill>
                <a:latin typeface="Times New Roman" panose="02020603050405020304" pitchFamily="18" charset="0"/>
              </a:rPr>
              <a:t>Nanofibers can be used to create smart textiles with various functionalities, such as sensing, actuation, and energy storage. The flexibility and high aspect ratio of nanofibers allow for seamless integration into textiles. </a:t>
            </a:r>
          </a:p>
        </p:txBody>
      </p:sp>
      <p:sp>
        <p:nvSpPr>
          <p:cNvPr id="3" name="Rectangle 2"/>
          <p:cNvSpPr/>
          <p:nvPr/>
        </p:nvSpPr>
        <p:spPr>
          <a:xfrm>
            <a:off x="5181600" y="59293"/>
            <a:ext cx="1843774" cy="461665"/>
          </a:xfrm>
          <a:prstGeom prst="rect">
            <a:avLst/>
          </a:prstGeom>
        </p:spPr>
        <p:txBody>
          <a:bodyPr wrap="none">
            <a:spAutoFit/>
          </a:bodyPr>
          <a:lstStyle/>
          <a:p>
            <a:r>
              <a:rPr lang="en-GB" sz="2400" b="1" dirty="0" smtClean="0">
                <a:latin typeface="Times New Roman" panose="02020603050405020304" pitchFamily="18" charset="0"/>
                <a:cs typeface="Times New Roman" panose="02020603050405020304" pitchFamily="18" charset="0"/>
              </a:rPr>
              <a:t>Applications</a:t>
            </a:r>
            <a:endParaRPr lang="en-US" sz="2400" dirty="0"/>
          </a:p>
        </p:txBody>
      </p:sp>
    </p:spTree>
    <p:extLst>
      <p:ext uri="{BB962C8B-B14F-4D97-AF65-F5344CB8AC3E}">
        <p14:creationId xmlns:p14="http://schemas.microsoft.com/office/powerpoint/2010/main" val="19871251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11734800" cy="2400657"/>
          </a:xfrm>
          <a:prstGeom prst="rect">
            <a:avLst/>
          </a:prstGeom>
        </p:spPr>
        <p:txBody>
          <a:bodyPr wrap="square">
            <a:spAutoFit/>
          </a:bodyPr>
          <a:lstStyle/>
          <a:p>
            <a:pPr algn="just">
              <a:lnSpc>
                <a:spcPct val="150000"/>
              </a:lnSpc>
            </a:pPr>
            <a:r>
              <a:rPr lang="en-GB" sz="2000" dirty="0">
                <a:solidFill>
                  <a:srgbClr val="374151"/>
                </a:solidFill>
                <a:latin typeface="Times New Roman" panose="02020603050405020304" pitchFamily="18" charset="0"/>
                <a:cs typeface="Times New Roman" panose="02020603050405020304" pitchFamily="18" charset="0"/>
              </a:rPr>
              <a:t>Nanosensors</a:t>
            </a:r>
            <a:r>
              <a:rPr lang="en-GB" sz="2000" dirty="0" smtClean="0">
                <a:solidFill>
                  <a:srgbClr val="374151"/>
                </a:solidFill>
                <a:latin typeface="Times New Roman" panose="02020603050405020304" pitchFamily="18" charset="0"/>
                <a:cs typeface="Times New Roman" panose="02020603050405020304" pitchFamily="18" charset="0"/>
              </a:rPr>
              <a:t> </a:t>
            </a:r>
            <a:r>
              <a:rPr lang="en-GB" sz="2000" dirty="0">
                <a:solidFill>
                  <a:srgbClr val="374151"/>
                </a:solidFill>
                <a:latin typeface="Times New Roman" panose="02020603050405020304" pitchFamily="18" charset="0"/>
                <a:cs typeface="Times New Roman" panose="02020603050405020304" pitchFamily="18" charset="0"/>
              </a:rPr>
              <a:t>are devices designed to detect and respond to physical, chemical, biological, or environmental stimuli at the nanoscale level. They typically consist of nanomaterials or nanostructures that exhibit specific properties allowing them to detect and interact with target substances or signals. These sensors are used in various fields and applications due to their high sensitivity, small size, and ability to provide real-time monitoring and detection.</a:t>
            </a:r>
            <a:endParaRPr lang="en-US"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4807724" y="87868"/>
            <a:ext cx="1845377" cy="461665"/>
          </a:xfrm>
          <a:prstGeom prst="rect">
            <a:avLst/>
          </a:prstGeom>
        </p:spPr>
        <p:txBody>
          <a:bodyPr wrap="none">
            <a:spAutoFit/>
          </a:bodyPr>
          <a:lstStyle/>
          <a:p>
            <a:r>
              <a:rPr lang="en-GB" sz="2400" b="1" dirty="0">
                <a:solidFill>
                  <a:srgbClr val="374151"/>
                </a:solidFill>
                <a:latin typeface="Times New Roman" panose="02020603050405020304" pitchFamily="18" charset="0"/>
                <a:cs typeface="Times New Roman" panose="02020603050405020304" pitchFamily="18" charset="0"/>
              </a:rPr>
              <a:t>Nanosensors</a:t>
            </a:r>
            <a:endParaRPr lang="en-US" sz="2400" b="1" dirty="0"/>
          </a:p>
        </p:txBody>
      </p:sp>
      <p:pic>
        <p:nvPicPr>
          <p:cNvPr id="4" name="Picture 3"/>
          <p:cNvPicPr>
            <a:picLocks noChangeAspect="1"/>
          </p:cNvPicPr>
          <p:nvPr/>
        </p:nvPicPr>
        <p:blipFill>
          <a:blip r:embed="rId2"/>
          <a:stretch>
            <a:fillRect/>
          </a:stretch>
        </p:blipFill>
        <p:spPr>
          <a:xfrm>
            <a:off x="2819400" y="2971800"/>
            <a:ext cx="6477000" cy="3148013"/>
          </a:xfrm>
          <a:prstGeom prst="rect">
            <a:avLst/>
          </a:prstGeom>
        </p:spPr>
      </p:pic>
    </p:spTree>
    <p:extLst>
      <p:ext uri="{BB962C8B-B14F-4D97-AF65-F5344CB8AC3E}">
        <p14:creationId xmlns:p14="http://schemas.microsoft.com/office/powerpoint/2010/main" val="30432619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11734800" cy="5632311"/>
          </a:xfrm>
          <a:prstGeom prst="rect">
            <a:avLst/>
          </a:prstGeom>
        </p:spPr>
        <p:txBody>
          <a:bodyPr wrap="square">
            <a:spAutoFit/>
          </a:bodyPr>
          <a:lstStyle/>
          <a:p>
            <a:pPr algn="just">
              <a:lnSpc>
                <a:spcPct val="150000"/>
              </a:lnSpc>
            </a:pPr>
            <a:r>
              <a:rPr lang="en-GB" sz="2000" b="1" dirty="0">
                <a:latin typeface="Times New Roman" panose="02020603050405020304" pitchFamily="18" charset="0"/>
                <a:cs typeface="Times New Roman" panose="02020603050405020304" pitchFamily="18" charset="0"/>
              </a:rPr>
              <a:t>Based on Working Principle:</a:t>
            </a:r>
          </a:p>
          <a:p>
            <a:pPr algn="just">
              <a:lnSpc>
                <a:spcPct val="150000"/>
              </a:lnSpc>
              <a:buFont typeface="+mj-lt"/>
              <a:buAutoNum type="arabicPeriod"/>
            </a:pPr>
            <a:r>
              <a:rPr lang="en-GB" sz="2000" b="1" dirty="0">
                <a:solidFill>
                  <a:srgbClr val="374151"/>
                </a:solidFill>
                <a:latin typeface="Times New Roman" panose="02020603050405020304" pitchFamily="18" charset="0"/>
                <a:cs typeface="Times New Roman" panose="02020603050405020304" pitchFamily="18" charset="0"/>
              </a:rPr>
              <a:t>Optical Nanosensors</a:t>
            </a:r>
            <a:r>
              <a:rPr lang="en-GB" sz="2000" dirty="0">
                <a:solidFill>
                  <a:srgbClr val="374151"/>
                </a:solidFill>
                <a:latin typeface="Times New Roman" panose="02020603050405020304" pitchFamily="18" charset="0"/>
                <a:cs typeface="Times New Roman" panose="02020603050405020304" pitchFamily="18" charset="0"/>
              </a:rPr>
              <a:t>: These sensors utilize changes in light properties (absorption, emission, reflectance, or scattering) caused by interactions with the target </a:t>
            </a:r>
            <a:r>
              <a:rPr lang="en-GB" sz="2000" dirty="0" err="1">
                <a:solidFill>
                  <a:srgbClr val="374151"/>
                </a:solidFill>
                <a:latin typeface="Times New Roman" panose="02020603050405020304" pitchFamily="18" charset="0"/>
                <a:cs typeface="Times New Roman" panose="02020603050405020304" pitchFamily="18" charset="0"/>
              </a:rPr>
              <a:t>analyte</a:t>
            </a:r>
            <a:r>
              <a:rPr lang="en-GB" sz="2000" dirty="0">
                <a:solidFill>
                  <a:srgbClr val="374151"/>
                </a:solidFill>
                <a:latin typeface="Times New Roman" panose="02020603050405020304" pitchFamily="18" charset="0"/>
                <a:cs typeface="Times New Roman" panose="02020603050405020304" pitchFamily="18" charset="0"/>
              </a:rPr>
              <a:t> to detect and quantify substances. Examples include fluorescence-based sensors using quantum dots or </a:t>
            </a:r>
            <a:r>
              <a:rPr lang="en-GB" sz="2000" dirty="0" err="1">
                <a:solidFill>
                  <a:srgbClr val="374151"/>
                </a:solidFill>
                <a:latin typeface="Times New Roman" panose="02020603050405020304" pitchFamily="18" charset="0"/>
                <a:cs typeface="Times New Roman" panose="02020603050405020304" pitchFamily="18" charset="0"/>
              </a:rPr>
              <a:t>plasmonic</a:t>
            </a:r>
            <a:r>
              <a:rPr lang="en-GB" sz="2000" dirty="0">
                <a:solidFill>
                  <a:srgbClr val="374151"/>
                </a:solidFill>
                <a:latin typeface="Times New Roman" panose="02020603050405020304" pitchFamily="18" charset="0"/>
                <a:cs typeface="Times New Roman" panose="02020603050405020304" pitchFamily="18" charset="0"/>
              </a:rPr>
              <a:t> nanoparticles.</a:t>
            </a:r>
          </a:p>
          <a:p>
            <a:pPr algn="just">
              <a:lnSpc>
                <a:spcPct val="150000"/>
              </a:lnSpc>
              <a:buFont typeface="+mj-lt"/>
              <a:buAutoNum type="arabicPeriod"/>
            </a:pPr>
            <a:r>
              <a:rPr lang="en-GB" sz="2000" b="1" dirty="0">
                <a:solidFill>
                  <a:srgbClr val="374151"/>
                </a:solidFill>
                <a:latin typeface="Times New Roman" panose="02020603050405020304" pitchFamily="18" charset="0"/>
                <a:cs typeface="Times New Roman" panose="02020603050405020304" pitchFamily="18" charset="0"/>
              </a:rPr>
              <a:t>Electrochemical Nanosensors</a:t>
            </a:r>
            <a:r>
              <a:rPr lang="en-GB" sz="2000" dirty="0">
                <a:solidFill>
                  <a:srgbClr val="374151"/>
                </a:solidFill>
                <a:latin typeface="Times New Roman" panose="02020603050405020304" pitchFamily="18" charset="0"/>
                <a:cs typeface="Times New Roman" panose="02020603050405020304" pitchFamily="18" charset="0"/>
              </a:rPr>
              <a:t>: They measure changes in electrical properties (such as current, voltage, impedance) resulting from the electrochemical reactions between the sensing surface and the </a:t>
            </a:r>
            <a:r>
              <a:rPr lang="en-GB" sz="2000" dirty="0" err="1">
                <a:solidFill>
                  <a:srgbClr val="374151"/>
                </a:solidFill>
                <a:latin typeface="Times New Roman" panose="02020603050405020304" pitchFamily="18" charset="0"/>
                <a:cs typeface="Times New Roman" panose="02020603050405020304" pitchFamily="18" charset="0"/>
              </a:rPr>
              <a:t>analyte</a:t>
            </a:r>
            <a:r>
              <a:rPr lang="en-GB" sz="2000" dirty="0">
                <a:solidFill>
                  <a:srgbClr val="374151"/>
                </a:solidFill>
                <a:latin typeface="Times New Roman" panose="02020603050405020304" pitchFamily="18" charset="0"/>
                <a:cs typeface="Times New Roman" panose="02020603050405020304" pitchFamily="18" charset="0"/>
              </a:rPr>
              <a:t>. Carbon nanotubes, graphene, or metal nanoparticles can be used in electrochemical sensors.</a:t>
            </a:r>
          </a:p>
          <a:p>
            <a:pPr algn="just">
              <a:lnSpc>
                <a:spcPct val="150000"/>
              </a:lnSpc>
              <a:buFont typeface="+mj-lt"/>
              <a:buAutoNum type="arabicPeriod"/>
            </a:pPr>
            <a:r>
              <a:rPr lang="en-GB" sz="2000" b="1" dirty="0">
                <a:solidFill>
                  <a:srgbClr val="374151"/>
                </a:solidFill>
                <a:latin typeface="Times New Roman" panose="02020603050405020304" pitchFamily="18" charset="0"/>
                <a:cs typeface="Times New Roman" panose="02020603050405020304" pitchFamily="18" charset="0"/>
              </a:rPr>
              <a:t>Mechanical Nanosensors</a:t>
            </a:r>
            <a:r>
              <a:rPr lang="en-GB" sz="2000" dirty="0">
                <a:solidFill>
                  <a:srgbClr val="374151"/>
                </a:solidFill>
                <a:latin typeface="Times New Roman" panose="02020603050405020304" pitchFamily="18" charset="0"/>
                <a:cs typeface="Times New Roman" panose="02020603050405020304" pitchFamily="18" charset="0"/>
              </a:rPr>
              <a:t>: These sensors detect mechanical changes or forces, such as strain, pressure, or mass changes, to infer the presence or quantity of a substance. Nanowires, </a:t>
            </a:r>
            <a:r>
              <a:rPr lang="en-GB" sz="2000" dirty="0" err="1" smtClean="0">
                <a:solidFill>
                  <a:srgbClr val="374151"/>
                </a:solidFill>
                <a:latin typeface="Times New Roman" panose="02020603050405020304" pitchFamily="18" charset="0"/>
                <a:cs typeface="Times New Roman" panose="02020603050405020304" pitchFamily="18" charset="0"/>
              </a:rPr>
              <a:t>nanomechanical</a:t>
            </a:r>
            <a:r>
              <a:rPr lang="en-GB" sz="2000" dirty="0" smtClean="0">
                <a:solidFill>
                  <a:srgbClr val="374151"/>
                </a:solidFill>
                <a:latin typeface="Times New Roman" panose="02020603050405020304" pitchFamily="18" charset="0"/>
                <a:cs typeface="Times New Roman" panose="02020603050405020304" pitchFamily="18" charset="0"/>
              </a:rPr>
              <a:t> </a:t>
            </a:r>
            <a:r>
              <a:rPr lang="en-GB" sz="2000" dirty="0">
                <a:solidFill>
                  <a:srgbClr val="374151"/>
                </a:solidFill>
                <a:latin typeface="Times New Roman" panose="02020603050405020304" pitchFamily="18" charset="0"/>
                <a:cs typeface="Times New Roman" panose="02020603050405020304" pitchFamily="18" charset="0"/>
              </a:rPr>
              <a:t>resonators are commonly employed in mechanical sensors.</a:t>
            </a:r>
          </a:p>
          <a:p>
            <a:pPr algn="just">
              <a:lnSpc>
                <a:spcPct val="150000"/>
              </a:lnSpc>
              <a:buFont typeface="+mj-lt"/>
              <a:buAutoNum type="arabicPeriod"/>
            </a:pPr>
            <a:r>
              <a:rPr lang="en-GB" sz="2000" b="1" dirty="0">
                <a:solidFill>
                  <a:srgbClr val="374151"/>
                </a:solidFill>
                <a:latin typeface="Times New Roman" panose="02020603050405020304" pitchFamily="18" charset="0"/>
                <a:cs typeface="Times New Roman" panose="02020603050405020304" pitchFamily="18" charset="0"/>
              </a:rPr>
              <a:t>Magnetic Nanosensors</a:t>
            </a:r>
            <a:r>
              <a:rPr lang="en-GB" sz="2000" dirty="0">
                <a:solidFill>
                  <a:srgbClr val="374151"/>
                </a:solidFill>
                <a:latin typeface="Times New Roman" panose="02020603050405020304" pitchFamily="18" charset="0"/>
                <a:cs typeface="Times New Roman" panose="02020603050405020304" pitchFamily="18" charset="0"/>
              </a:rPr>
              <a:t>: They rely on changes in magnetic properties induced by the presence of the </a:t>
            </a:r>
            <a:r>
              <a:rPr lang="en-GB" sz="2000" dirty="0" err="1">
                <a:solidFill>
                  <a:srgbClr val="374151"/>
                </a:solidFill>
                <a:latin typeface="Times New Roman" panose="02020603050405020304" pitchFamily="18" charset="0"/>
                <a:cs typeface="Times New Roman" panose="02020603050405020304" pitchFamily="18" charset="0"/>
              </a:rPr>
              <a:t>analyte</a:t>
            </a:r>
            <a:r>
              <a:rPr lang="en-GB" sz="2000" dirty="0">
                <a:solidFill>
                  <a:srgbClr val="374151"/>
                </a:solidFill>
                <a:latin typeface="Times New Roman" panose="02020603050405020304" pitchFamily="18" charset="0"/>
                <a:cs typeface="Times New Roman" panose="02020603050405020304" pitchFamily="18" charset="0"/>
              </a:rPr>
              <a:t>. Magnetic nanoparticles or nanocomposites are often used in these sensors.</a:t>
            </a:r>
            <a:endParaRPr lang="en-GB" sz="20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22602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87025"/>
            <a:ext cx="11887200" cy="6370975"/>
          </a:xfrm>
          <a:prstGeom prst="rect">
            <a:avLst/>
          </a:prstGeom>
        </p:spPr>
        <p:txBody>
          <a:bodyPr wrap="square">
            <a:spAutoFit/>
          </a:bodyPr>
          <a:lstStyle/>
          <a:p>
            <a:pPr algn="just">
              <a:lnSpc>
                <a:spcPct val="150000"/>
              </a:lnSpc>
              <a:buFont typeface="+mj-lt"/>
              <a:buAutoNum type="arabicPeriod"/>
            </a:pPr>
            <a:r>
              <a:rPr lang="en-GB" sz="2000" b="1" dirty="0">
                <a:latin typeface="Times New Roman" panose="02020603050405020304" pitchFamily="18" charset="0"/>
                <a:cs typeface="Times New Roman" panose="02020603050405020304" pitchFamily="18" charset="0"/>
              </a:rPr>
              <a:t>High Sensitivity</a:t>
            </a:r>
            <a:r>
              <a:rPr lang="en-GB" sz="2000" dirty="0">
                <a:latin typeface="Times New Roman" panose="02020603050405020304" pitchFamily="18" charset="0"/>
                <a:cs typeface="Times New Roman" panose="02020603050405020304" pitchFamily="18" charset="0"/>
              </a:rPr>
              <a:t>: Nanosensors can detect very small quantities of </a:t>
            </a:r>
            <a:r>
              <a:rPr lang="en-GB" sz="2000" dirty="0" err="1">
                <a:latin typeface="Times New Roman" panose="02020603050405020304" pitchFamily="18" charset="0"/>
                <a:cs typeface="Times New Roman" panose="02020603050405020304" pitchFamily="18" charset="0"/>
              </a:rPr>
              <a:t>analytes</a:t>
            </a:r>
            <a:r>
              <a:rPr lang="en-GB" sz="2000" dirty="0">
                <a:latin typeface="Times New Roman" panose="02020603050405020304" pitchFamily="18" charset="0"/>
                <a:cs typeface="Times New Roman" panose="02020603050405020304" pitchFamily="18" charset="0"/>
              </a:rPr>
              <a:t> due to their high surface-to-volume ratio, enabling the recognition of low concentrations of substances.</a:t>
            </a:r>
          </a:p>
          <a:p>
            <a:pPr algn="just">
              <a:lnSpc>
                <a:spcPct val="150000"/>
              </a:lnSpc>
              <a:buFont typeface="+mj-lt"/>
              <a:buAutoNum type="arabicPeriod"/>
            </a:pPr>
            <a:r>
              <a:rPr lang="en-GB" sz="2000" b="1" dirty="0" smtClean="0">
                <a:latin typeface="Times New Roman" panose="02020603050405020304" pitchFamily="18" charset="0"/>
                <a:cs typeface="Times New Roman" panose="02020603050405020304" pitchFamily="18" charset="0"/>
              </a:rPr>
              <a:t>Fast </a:t>
            </a:r>
            <a:r>
              <a:rPr lang="en-GB" sz="2000" b="1" dirty="0">
                <a:latin typeface="Times New Roman" panose="02020603050405020304" pitchFamily="18" charset="0"/>
                <a:cs typeface="Times New Roman" panose="02020603050405020304" pitchFamily="18" charset="0"/>
              </a:rPr>
              <a:t>Response Time</a:t>
            </a:r>
            <a:r>
              <a:rPr lang="en-GB" sz="2000" dirty="0">
                <a:latin typeface="Times New Roman" panose="02020603050405020304" pitchFamily="18" charset="0"/>
                <a:cs typeface="Times New Roman" panose="02020603050405020304" pitchFamily="18" charset="0"/>
              </a:rPr>
              <a:t>: The small size and rapid interaction of nanomaterials with target </a:t>
            </a:r>
            <a:r>
              <a:rPr lang="en-GB" sz="2000" dirty="0" err="1">
                <a:latin typeface="Times New Roman" panose="02020603050405020304" pitchFamily="18" charset="0"/>
                <a:cs typeface="Times New Roman" panose="02020603050405020304" pitchFamily="18" charset="0"/>
              </a:rPr>
              <a:t>analytes</a:t>
            </a:r>
            <a:r>
              <a:rPr lang="en-GB" sz="2000" dirty="0">
                <a:latin typeface="Times New Roman" panose="02020603050405020304" pitchFamily="18" charset="0"/>
                <a:cs typeface="Times New Roman" panose="02020603050405020304" pitchFamily="18" charset="0"/>
              </a:rPr>
              <a:t> contribute to quick response times, allowing real-time or near real-time monitoring and detection.</a:t>
            </a:r>
          </a:p>
          <a:p>
            <a:pPr algn="just">
              <a:lnSpc>
                <a:spcPct val="150000"/>
              </a:lnSpc>
              <a:buFont typeface="+mj-lt"/>
              <a:buAutoNum type="arabicPeriod"/>
            </a:pPr>
            <a:r>
              <a:rPr lang="en-GB" sz="2000" b="1" dirty="0">
                <a:latin typeface="Times New Roman" panose="02020603050405020304" pitchFamily="18" charset="0"/>
                <a:cs typeface="Times New Roman" panose="02020603050405020304" pitchFamily="18" charset="0"/>
              </a:rPr>
              <a:t>Miniaturization</a:t>
            </a:r>
            <a:r>
              <a:rPr lang="en-GB" sz="2000" dirty="0">
                <a:latin typeface="Times New Roman" panose="02020603050405020304" pitchFamily="18" charset="0"/>
                <a:cs typeface="Times New Roman" panose="02020603050405020304" pitchFamily="18" charset="0"/>
              </a:rPr>
              <a:t>: Nanosensors can be incredibly small in size, facilitating integration into miniaturized devices and enabling their use in compact systems or even wearable technologies</a:t>
            </a:r>
            <a:r>
              <a:rPr lang="en-GB" sz="2000" dirty="0" smtClean="0">
                <a:latin typeface="Times New Roman" panose="02020603050405020304" pitchFamily="18" charset="0"/>
                <a:cs typeface="Times New Roman" panose="02020603050405020304" pitchFamily="18" charset="0"/>
              </a:rPr>
              <a:t>.</a:t>
            </a:r>
            <a:r>
              <a:rPr lang="en-GB" sz="2000" b="1" dirty="0">
                <a:latin typeface="Times New Roman" panose="02020603050405020304" pitchFamily="18" charset="0"/>
                <a:cs typeface="Times New Roman" panose="02020603050405020304" pitchFamily="18" charset="0"/>
              </a:rPr>
              <a:t> </a:t>
            </a:r>
          </a:p>
          <a:p>
            <a:pPr algn="just">
              <a:lnSpc>
                <a:spcPct val="150000"/>
              </a:lnSpc>
              <a:buFont typeface="+mj-lt"/>
              <a:buAutoNum type="arabicPeriod"/>
            </a:pPr>
            <a:r>
              <a:rPr lang="en-GB" sz="2000" b="1" dirty="0" smtClean="0">
                <a:latin typeface="Times New Roman" panose="02020603050405020304" pitchFamily="18" charset="0"/>
                <a:cs typeface="Times New Roman" panose="02020603050405020304" pitchFamily="18" charset="0"/>
              </a:rPr>
              <a:t>Multiplexing </a:t>
            </a:r>
            <a:r>
              <a:rPr lang="en-GB" sz="2000" b="1" dirty="0">
                <a:latin typeface="Times New Roman" panose="02020603050405020304" pitchFamily="18" charset="0"/>
                <a:cs typeface="Times New Roman" panose="02020603050405020304" pitchFamily="18" charset="0"/>
              </a:rPr>
              <a:t>Capability</a:t>
            </a:r>
            <a:r>
              <a:rPr lang="en-GB" sz="2000" dirty="0">
                <a:latin typeface="Times New Roman" panose="02020603050405020304" pitchFamily="18" charset="0"/>
                <a:cs typeface="Times New Roman" panose="02020603050405020304" pitchFamily="18" charset="0"/>
              </a:rPr>
              <a:t>: Some </a:t>
            </a:r>
            <a:r>
              <a:rPr lang="en-GB" sz="2000" dirty="0" err="1">
                <a:latin typeface="Times New Roman" panose="02020603050405020304" pitchFamily="18" charset="0"/>
                <a:cs typeface="Times New Roman" panose="02020603050405020304" pitchFamily="18" charset="0"/>
              </a:rPr>
              <a:t>nanosensors</a:t>
            </a:r>
            <a:r>
              <a:rPr lang="en-GB" sz="2000" dirty="0">
                <a:latin typeface="Times New Roman" panose="02020603050405020304" pitchFamily="18" charset="0"/>
                <a:cs typeface="Times New Roman" panose="02020603050405020304" pitchFamily="18" charset="0"/>
              </a:rPr>
              <a:t> can detect multiple </a:t>
            </a:r>
            <a:r>
              <a:rPr lang="en-GB" sz="2000" dirty="0" err="1">
                <a:latin typeface="Times New Roman" panose="02020603050405020304" pitchFamily="18" charset="0"/>
                <a:cs typeface="Times New Roman" panose="02020603050405020304" pitchFamily="18" charset="0"/>
              </a:rPr>
              <a:t>analytes</a:t>
            </a:r>
            <a:r>
              <a:rPr lang="en-GB" sz="2000" dirty="0">
                <a:latin typeface="Times New Roman" panose="02020603050405020304" pitchFamily="18" charset="0"/>
                <a:cs typeface="Times New Roman" panose="02020603050405020304" pitchFamily="18" charset="0"/>
              </a:rPr>
              <a:t> simultaneously, enabling multiplexed sensing for various substances in a single measurement</a:t>
            </a:r>
            <a:r>
              <a:rPr lang="en-GB" sz="2000" dirty="0" smtClean="0">
                <a:latin typeface="Times New Roman" panose="02020603050405020304" pitchFamily="18" charset="0"/>
                <a:cs typeface="Times New Roman" panose="02020603050405020304" pitchFamily="18" charset="0"/>
              </a:rPr>
              <a:t>.</a:t>
            </a:r>
            <a:r>
              <a:rPr lang="en-GB" sz="2000" b="1" dirty="0">
                <a:latin typeface="Times New Roman" panose="02020603050405020304" pitchFamily="18" charset="0"/>
                <a:cs typeface="Times New Roman" panose="02020603050405020304" pitchFamily="18" charset="0"/>
              </a:rPr>
              <a:t> </a:t>
            </a:r>
          </a:p>
          <a:p>
            <a:pPr algn="just">
              <a:lnSpc>
                <a:spcPct val="150000"/>
              </a:lnSpc>
              <a:buFont typeface="+mj-lt"/>
              <a:buAutoNum type="arabicPeriod"/>
            </a:pPr>
            <a:r>
              <a:rPr lang="en-GB" sz="2000" b="1" dirty="0" smtClean="0">
                <a:latin typeface="Times New Roman" panose="02020603050405020304" pitchFamily="18" charset="0"/>
                <a:cs typeface="Times New Roman" panose="02020603050405020304" pitchFamily="18" charset="0"/>
              </a:rPr>
              <a:t>Low </a:t>
            </a:r>
            <a:r>
              <a:rPr lang="en-GB" sz="2000" b="1" dirty="0">
                <a:latin typeface="Times New Roman" panose="02020603050405020304" pitchFamily="18" charset="0"/>
                <a:cs typeface="Times New Roman" panose="02020603050405020304" pitchFamily="18" charset="0"/>
              </a:rPr>
              <a:t>Power Consumption</a:t>
            </a:r>
            <a:r>
              <a:rPr lang="en-GB" sz="2000" dirty="0">
                <a:latin typeface="Times New Roman" panose="02020603050405020304" pitchFamily="18" charset="0"/>
                <a:cs typeface="Times New Roman" panose="02020603050405020304" pitchFamily="18" charset="0"/>
              </a:rPr>
              <a:t>: Certain </a:t>
            </a:r>
            <a:r>
              <a:rPr lang="en-GB" sz="2000" dirty="0" err="1">
                <a:latin typeface="Times New Roman" panose="02020603050405020304" pitchFamily="18" charset="0"/>
                <a:cs typeface="Times New Roman" panose="02020603050405020304" pitchFamily="18" charset="0"/>
              </a:rPr>
              <a:t>nanosensors</a:t>
            </a:r>
            <a:r>
              <a:rPr lang="en-GB" sz="2000" dirty="0">
                <a:latin typeface="Times New Roman" panose="02020603050405020304" pitchFamily="18" charset="0"/>
                <a:cs typeface="Times New Roman" panose="02020603050405020304" pitchFamily="18" charset="0"/>
              </a:rPr>
              <a:t> have low power requirements, making them suitable for applications requiring minimal energy consumption or for integration into portable or battery-operated </a:t>
            </a:r>
            <a:r>
              <a:rPr lang="en-GB" sz="2000" dirty="0" smtClean="0">
                <a:latin typeface="Times New Roman" panose="02020603050405020304" pitchFamily="18" charset="0"/>
                <a:cs typeface="Times New Roman" panose="02020603050405020304" pitchFamily="18" charset="0"/>
              </a:rPr>
              <a:t>devices.</a:t>
            </a:r>
          </a:p>
          <a:p>
            <a:pPr algn="just">
              <a:lnSpc>
                <a:spcPct val="150000"/>
              </a:lnSpc>
              <a:buFont typeface="+mj-lt"/>
              <a:buAutoNum type="arabicPeriod"/>
            </a:pPr>
            <a:r>
              <a:rPr lang="en-GB" sz="2000" b="1" dirty="0" smtClean="0">
                <a:latin typeface="Times New Roman" panose="02020603050405020304" pitchFamily="18" charset="0"/>
                <a:cs typeface="Times New Roman" panose="02020603050405020304" pitchFamily="18" charset="0"/>
              </a:rPr>
              <a:t>Adaptability </a:t>
            </a:r>
            <a:r>
              <a:rPr lang="en-GB" sz="2000" b="1" dirty="0">
                <a:latin typeface="Times New Roman" panose="02020603050405020304" pitchFamily="18" charset="0"/>
                <a:cs typeface="Times New Roman" panose="02020603050405020304" pitchFamily="18" charset="0"/>
              </a:rPr>
              <a:t>to Various Environments</a:t>
            </a:r>
            <a:r>
              <a:rPr lang="en-GB" sz="2000" dirty="0">
                <a:latin typeface="Times New Roman" panose="02020603050405020304" pitchFamily="18" charset="0"/>
                <a:cs typeface="Times New Roman" panose="02020603050405020304" pitchFamily="18" charset="0"/>
              </a:rPr>
              <a:t>: Nanosensors can be engineered to operate in diverse environments, including liquid, gas, biological, or harsh industrial settings, expanding their applicability across different industries and fields.</a:t>
            </a:r>
          </a:p>
          <a:p>
            <a:pPr>
              <a:buFont typeface="+mj-lt"/>
              <a:buAutoNum type="arabicPeriod"/>
            </a:pPr>
            <a:endParaRPr lang="en-GB" b="0" i="0" dirty="0">
              <a:solidFill>
                <a:srgbClr val="374151"/>
              </a:solidFill>
              <a:effectLst/>
              <a:latin typeface="Söhne"/>
            </a:endParaRPr>
          </a:p>
        </p:txBody>
      </p:sp>
      <p:sp>
        <p:nvSpPr>
          <p:cNvPr id="3" name="TextBox 2"/>
          <p:cNvSpPr txBox="1"/>
          <p:nvPr/>
        </p:nvSpPr>
        <p:spPr>
          <a:xfrm>
            <a:off x="4495800" y="152400"/>
            <a:ext cx="3615926" cy="461665"/>
          </a:xfrm>
          <a:prstGeom prst="rect">
            <a:avLst/>
          </a:prstGeom>
          <a:noFill/>
        </p:spPr>
        <p:txBody>
          <a:bodyPr wrap="none" rtlCol="0">
            <a:spAutoFit/>
          </a:bodyPr>
          <a:lstStyle/>
          <a:p>
            <a:r>
              <a:rPr lang="en-GB" sz="2400" b="1" dirty="0" smtClean="0">
                <a:latin typeface="Times New Roman" panose="02020603050405020304" pitchFamily="18" charset="0"/>
                <a:cs typeface="Times New Roman" panose="02020603050405020304" pitchFamily="18" charset="0"/>
              </a:rPr>
              <a:t>Properties of Nanosensors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1230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61665"/>
            <a:ext cx="11963400" cy="6093976"/>
          </a:xfrm>
          <a:prstGeom prst="rect">
            <a:avLst/>
          </a:prstGeom>
        </p:spPr>
        <p:txBody>
          <a:bodyPr wrap="square">
            <a:spAutoFit/>
          </a:bodyPr>
          <a:lstStyle/>
          <a:p>
            <a:pPr algn="just">
              <a:lnSpc>
                <a:spcPct val="150000"/>
              </a:lnSpc>
              <a:buFont typeface="+mj-lt"/>
              <a:buAutoNum type="arabicPeriod"/>
            </a:pPr>
            <a:r>
              <a:rPr lang="en-GB" sz="2000" b="1" dirty="0">
                <a:latin typeface="Times New Roman" panose="02020603050405020304" pitchFamily="18" charset="0"/>
                <a:cs typeface="Times New Roman" panose="02020603050405020304" pitchFamily="18" charset="0"/>
              </a:rPr>
              <a:t>Diagnostics and Disease Monitoring</a:t>
            </a:r>
            <a:r>
              <a:rPr lang="en-GB" sz="2000" dirty="0">
                <a:latin typeface="Times New Roman" panose="02020603050405020304" pitchFamily="18" charset="0"/>
                <a:cs typeface="Times New Roman" panose="02020603050405020304" pitchFamily="18" charset="0"/>
              </a:rPr>
              <a:t>: Nanosensors are used for early detection of diseases by identifying biomarkers in bodily fluids, aiding in the diagnosis of conditions like cancer, diabetes, and cardiovascular diseases.</a:t>
            </a:r>
          </a:p>
          <a:p>
            <a:pPr algn="just">
              <a:lnSpc>
                <a:spcPct val="150000"/>
              </a:lnSpc>
              <a:buFont typeface="+mj-lt"/>
              <a:buAutoNum type="arabicPeriod"/>
            </a:pPr>
            <a:r>
              <a:rPr lang="en-GB" sz="2000" b="1" dirty="0">
                <a:latin typeface="Times New Roman" panose="02020603050405020304" pitchFamily="18" charset="0"/>
                <a:cs typeface="Times New Roman" panose="02020603050405020304" pitchFamily="18" charset="0"/>
              </a:rPr>
              <a:t>Drug Delivery Systems</a:t>
            </a:r>
            <a:r>
              <a:rPr lang="en-GB" sz="2000" dirty="0">
                <a:latin typeface="Times New Roman" panose="02020603050405020304" pitchFamily="18" charset="0"/>
                <a:cs typeface="Times New Roman" panose="02020603050405020304" pitchFamily="18" charset="0"/>
              </a:rPr>
              <a:t>: They play a role in targeted drug delivery, ensuring precise and controlled release of medications to specific cells or tissues while minimizing side effects.</a:t>
            </a:r>
          </a:p>
          <a:p>
            <a:pPr algn="just">
              <a:lnSpc>
                <a:spcPct val="150000"/>
              </a:lnSpc>
              <a:buFont typeface="+mj-lt"/>
              <a:buAutoNum type="arabicPeriod"/>
            </a:pPr>
            <a:r>
              <a:rPr lang="en-GB" sz="2000" b="1" dirty="0">
                <a:latin typeface="Times New Roman" panose="02020603050405020304" pitchFamily="18" charset="0"/>
                <a:cs typeface="Times New Roman" panose="02020603050405020304" pitchFamily="18" charset="0"/>
              </a:rPr>
              <a:t>Health Monitoring and Wearable Devices</a:t>
            </a:r>
            <a:r>
              <a:rPr lang="en-GB" sz="2000" dirty="0">
                <a:latin typeface="Times New Roman" panose="02020603050405020304" pitchFamily="18" charset="0"/>
                <a:cs typeface="Times New Roman" panose="02020603050405020304" pitchFamily="18" charset="0"/>
              </a:rPr>
              <a:t>: Nanosensors integrated into wearable devices enable continuous monitoring of vital signs, glucose levels, and other health parameters, facilitating personalized </a:t>
            </a:r>
            <a:r>
              <a:rPr lang="en-GB" sz="2000" dirty="0" smtClean="0">
                <a:latin typeface="Times New Roman" panose="02020603050405020304" pitchFamily="18" charset="0"/>
                <a:cs typeface="Times New Roman" panose="02020603050405020304" pitchFamily="18" charset="0"/>
              </a:rPr>
              <a:t>healthcare.</a:t>
            </a:r>
            <a:endParaRPr lang="en-GB" sz="2000" b="1"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GB" sz="2000" b="1" dirty="0" smtClean="0">
                <a:latin typeface="Times New Roman" panose="02020603050405020304" pitchFamily="18" charset="0"/>
                <a:cs typeface="Times New Roman" panose="02020603050405020304" pitchFamily="18" charset="0"/>
              </a:rPr>
              <a:t>Detection </a:t>
            </a:r>
            <a:r>
              <a:rPr lang="en-GB" sz="2000" b="1" dirty="0">
                <a:latin typeface="Times New Roman" panose="02020603050405020304" pitchFamily="18" charset="0"/>
                <a:cs typeface="Times New Roman" panose="02020603050405020304" pitchFamily="18" charset="0"/>
              </a:rPr>
              <a:t>of Hazardous Substances</a:t>
            </a:r>
            <a:r>
              <a:rPr lang="en-GB" sz="2000" dirty="0">
                <a:latin typeface="Times New Roman" panose="02020603050405020304" pitchFamily="18" charset="0"/>
                <a:cs typeface="Times New Roman" panose="02020603050405020304" pitchFamily="18" charset="0"/>
              </a:rPr>
              <a:t>: They assist in identifying and monitoring hazardous chemicals, gases, and environmental pollutants, contributing to environmental safety and pollution control</a:t>
            </a:r>
            <a:r>
              <a:rPr lang="en-GB" sz="2000" dirty="0" smtClean="0">
                <a:latin typeface="Times New Roman" panose="02020603050405020304" pitchFamily="18" charset="0"/>
                <a:cs typeface="Times New Roman" panose="02020603050405020304" pitchFamily="18" charset="0"/>
              </a:rPr>
              <a:t>.</a:t>
            </a:r>
            <a:r>
              <a:rPr lang="en-GB" sz="2000" b="1" dirty="0">
                <a:latin typeface="Times New Roman" panose="02020603050405020304" pitchFamily="18" charset="0"/>
                <a:cs typeface="Times New Roman" panose="02020603050405020304" pitchFamily="18" charset="0"/>
              </a:rPr>
              <a:t> </a:t>
            </a:r>
            <a:endParaRPr lang="en-GB" sz="2000" b="1" dirty="0" smtClean="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GB" sz="2000" b="1" dirty="0" smtClean="0">
                <a:latin typeface="Times New Roman" panose="02020603050405020304" pitchFamily="18" charset="0"/>
                <a:cs typeface="Times New Roman" panose="02020603050405020304" pitchFamily="18" charset="0"/>
              </a:rPr>
              <a:t>Food </a:t>
            </a:r>
            <a:r>
              <a:rPr lang="en-GB" sz="2000" b="1" dirty="0">
                <a:latin typeface="Times New Roman" panose="02020603050405020304" pitchFamily="18" charset="0"/>
                <a:cs typeface="Times New Roman" panose="02020603050405020304" pitchFamily="18" charset="0"/>
              </a:rPr>
              <a:t>Safety and Quality Control</a:t>
            </a:r>
            <a:r>
              <a:rPr lang="en-GB" sz="2000" dirty="0">
                <a:latin typeface="Times New Roman" panose="02020603050405020304" pitchFamily="18" charset="0"/>
                <a:cs typeface="Times New Roman" panose="02020603050405020304" pitchFamily="18" charset="0"/>
              </a:rPr>
              <a:t>: Nanosensors help in detecting pathogens, contaminants, and spoilage indicators in food products, ensuring food safety and maintaining quality throughout the production and supply chain</a:t>
            </a:r>
            <a:r>
              <a:rPr lang="en-GB" sz="2000" dirty="0" smtClean="0">
                <a:latin typeface="Times New Roman" panose="02020603050405020304" pitchFamily="18" charset="0"/>
                <a:cs typeface="Times New Roman" panose="02020603050405020304" pitchFamily="18" charset="0"/>
              </a:rPr>
              <a:t>.</a:t>
            </a:r>
            <a:r>
              <a:rPr lang="en-GB" sz="2000" b="1" dirty="0">
                <a:latin typeface="Times New Roman" panose="02020603050405020304" pitchFamily="18" charset="0"/>
                <a:cs typeface="Times New Roman" panose="02020603050405020304" pitchFamily="18" charset="0"/>
              </a:rPr>
              <a:t> </a:t>
            </a:r>
            <a:endParaRPr lang="en-GB" sz="2000" b="1" dirty="0" smtClean="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GB" sz="2000" b="1" dirty="0" smtClean="0">
                <a:latin typeface="Times New Roman" panose="02020603050405020304" pitchFamily="18" charset="0"/>
                <a:cs typeface="Times New Roman" panose="02020603050405020304" pitchFamily="18" charset="0"/>
              </a:rPr>
              <a:t>Explosives </a:t>
            </a:r>
            <a:r>
              <a:rPr lang="en-GB" sz="2000" b="1" dirty="0">
                <a:latin typeface="Times New Roman" panose="02020603050405020304" pitchFamily="18" charset="0"/>
                <a:cs typeface="Times New Roman" panose="02020603050405020304" pitchFamily="18" charset="0"/>
              </a:rPr>
              <a:t>and </a:t>
            </a:r>
            <a:r>
              <a:rPr lang="en-GB" sz="2000" b="1" dirty="0" smtClean="0">
                <a:latin typeface="Times New Roman" panose="02020603050405020304" pitchFamily="18" charset="0"/>
                <a:cs typeface="Times New Roman" panose="02020603050405020304" pitchFamily="18" charset="0"/>
              </a:rPr>
              <a:t>Chemical </a:t>
            </a:r>
            <a:r>
              <a:rPr lang="en-GB" sz="2000" b="1" dirty="0">
                <a:latin typeface="Times New Roman" panose="02020603050405020304" pitchFamily="18" charset="0"/>
                <a:cs typeface="Times New Roman" panose="02020603050405020304" pitchFamily="18" charset="0"/>
              </a:rPr>
              <a:t>Agent Detection</a:t>
            </a:r>
            <a:r>
              <a:rPr lang="en-GB" sz="2000" dirty="0">
                <a:latin typeface="Times New Roman" panose="02020603050405020304" pitchFamily="18" charset="0"/>
                <a:cs typeface="Times New Roman" panose="02020603050405020304" pitchFamily="18" charset="0"/>
              </a:rPr>
              <a:t>: Nanosensors are employed in detecting explosives, chemical, and biological threats, aiding in security and </a:t>
            </a:r>
            <a:r>
              <a:rPr lang="en-GB" sz="2000" dirty="0" err="1">
                <a:latin typeface="Times New Roman" panose="02020603050405020304" pitchFamily="18" charset="0"/>
                <a:cs typeface="Times New Roman" panose="02020603050405020304" pitchFamily="18" charset="0"/>
              </a:rPr>
              <a:t>defense</a:t>
            </a:r>
            <a:r>
              <a:rPr lang="en-GB" sz="2000" dirty="0">
                <a:latin typeface="Times New Roman" panose="02020603050405020304" pitchFamily="18" charset="0"/>
                <a:cs typeface="Times New Roman" panose="02020603050405020304" pitchFamily="18" charset="0"/>
              </a:rPr>
              <a:t> applications.</a:t>
            </a:r>
            <a:endParaRPr lang="en-GB" sz="2000" b="0" i="0" dirty="0">
              <a:solidFill>
                <a:srgbClr val="374151"/>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4495800" y="0"/>
            <a:ext cx="3914854" cy="461665"/>
          </a:xfrm>
          <a:prstGeom prst="rect">
            <a:avLst/>
          </a:prstGeom>
          <a:noFill/>
        </p:spPr>
        <p:txBody>
          <a:bodyPr wrap="none" rtlCol="0">
            <a:spAutoFit/>
          </a:bodyPr>
          <a:lstStyle/>
          <a:p>
            <a:r>
              <a:rPr lang="en-GB" sz="2400" b="1" dirty="0" smtClean="0">
                <a:latin typeface="Times New Roman" panose="02020603050405020304" pitchFamily="18" charset="0"/>
                <a:cs typeface="Times New Roman" panose="02020603050405020304" pitchFamily="18" charset="0"/>
              </a:rPr>
              <a:t>Applications of Nanosensors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33917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80512"/>
            <a:ext cx="11353800" cy="1938992"/>
          </a:xfrm>
          <a:prstGeom prst="rect">
            <a:avLst/>
          </a:prstGeom>
        </p:spPr>
        <p:txBody>
          <a:bodyPr wrap="square">
            <a:spAutoFit/>
          </a:bodyPr>
          <a:lstStyle/>
          <a:p>
            <a:pPr algn="just">
              <a:lnSpc>
                <a:spcPct val="150000"/>
              </a:lnSpc>
            </a:pPr>
            <a:r>
              <a:rPr lang="en-GB" sz="2000" dirty="0">
                <a:solidFill>
                  <a:srgbClr val="374151"/>
                </a:solidFill>
                <a:latin typeface="Times New Roman" panose="02020603050405020304" pitchFamily="18" charset="0"/>
                <a:cs typeface="Times New Roman" panose="02020603050405020304" pitchFamily="18" charset="0"/>
              </a:rPr>
              <a:t>Nanophotonics is a field of science and technology that focuses on the manipulation, control, and application of light on the </a:t>
            </a:r>
            <a:r>
              <a:rPr lang="en-GB" sz="2000" dirty="0" err="1">
                <a:solidFill>
                  <a:srgbClr val="374151"/>
                </a:solidFill>
                <a:latin typeface="Times New Roman" panose="02020603050405020304" pitchFamily="18" charset="0"/>
                <a:cs typeface="Times New Roman" panose="02020603050405020304" pitchFamily="18" charset="0"/>
              </a:rPr>
              <a:t>nanometer</a:t>
            </a:r>
            <a:r>
              <a:rPr lang="en-GB" sz="2000" dirty="0">
                <a:solidFill>
                  <a:srgbClr val="374151"/>
                </a:solidFill>
                <a:latin typeface="Times New Roman" panose="02020603050405020304" pitchFamily="18" charset="0"/>
                <a:cs typeface="Times New Roman" panose="02020603050405020304" pitchFamily="18" charset="0"/>
              </a:rPr>
              <a:t> scale. It combines principles of photonics (the study of light generation, detection, and manipulation) with nanotechnology (dealing with materials and structures at the nanoscale, typically below 100 </a:t>
            </a:r>
            <a:r>
              <a:rPr lang="en-GB" sz="2000" dirty="0" err="1">
                <a:solidFill>
                  <a:srgbClr val="374151"/>
                </a:solidFill>
                <a:latin typeface="Times New Roman" panose="02020603050405020304" pitchFamily="18" charset="0"/>
                <a:cs typeface="Times New Roman" panose="02020603050405020304" pitchFamily="18" charset="0"/>
              </a:rPr>
              <a:t>nanometers</a:t>
            </a:r>
            <a:r>
              <a:rPr lang="en-GB" sz="2000" dirty="0">
                <a:solidFill>
                  <a:srgbClr val="374151"/>
                </a:solidFill>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4828923" y="19050"/>
            <a:ext cx="2153154" cy="461665"/>
          </a:xfrm>
          <a:prstGeom prst="rect">
            <a:avLst/>
          </a:prstGeom>
        </p:spPr>
        <p:txBody>
          <a:bodyPr wrap="none">
            <a:spAutoFit/>
          </a:bodyPr>
          <a:lstStyle/>
          <a:p>
            <a:r>
              <a:rPr lang="en-GB" sz="2400" b="1" dirty="0">
                <a:solidFill>
                  <a:srgbClr val="374151"/>
                </a:solidFill>
                <a:latin typeface="Times New Roman" panose="02020603050405020304" pitchFamily="18" charset="0"/>
                <a:cs typeface="Times New Roman" panose="02020603050405020304" pitchFamily="18" charset="0"/>
              </a:rPr>
              <a:t>Nanophotonics</a:t>
            </a:r>
            <a:endParaRPr lang="en-US" sz="2400" b="1" dirty="0"/>
          </a:p>
        </p:txBody>
      </p:sp>
      <p:pic>
        <p:nvPicPr>
          <p:cNvPr id="4" name="Picture 3"/>
          <p:cNvPicPr>
            <a:picLocks noChangeAspect="1"/>
          </p:cNvPicPr>
          <p:nvPr/>
        </p:nvPicPr>
        <p:blipFill>
          <a:blip r:embed="rId2"/>
          <a:stretch>
            <a:fillRect/>
          </a:stretch>
        </p:blipFill>
        <p:spPr>
          <a:xfrm>
            <a:off x="3095877" y="1647825"/>
            <a:ext cx="7772400" cy="5181600"/>
          </a:xfrm>
          <a:prstGeom prst="rect">
            <a:avLst/>
          </a:prstGeom>
        </p:spPr>
      </p:pic>
    </p:spTree>
    <p:extLst>
      <p:ext uri="{BB962C8B-B14F-4D97-AF65-F5344CB8AC3E}">
        <p14:creationId xmlns:p14="http://schemas.microsoft.com/office/powerpoint/2010/main" val="1939205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Text Box 1028"/>
          <p:cNvSpPr txBox="1">
            <a:spLocks noChangeArrowheads="1"/>
          </p:cNvSpPr>
          <p:nvPr/>
        </p:nvSpPr>
        <p:spPr bwMode="auto">
          <a:xfrm>
            <a:off x="2041526" y="27146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b="1"/>
          </a:p>
        </p:txBody>
      </p:sp>
      <p:sp>
        <p:nvSpPr>
          <p:cNvPr id="67589" name="Text Box 1029"/>
          <p:cNvSpPr txBox="1">
            <a:spLocks noChangeArrowheads="1"/>
          </p:cNvSpPr>
          <p:nvPr/>
        </p:nvSpPr>
        <p:spPr bwMode="auto">
          <a:xfrm>
            <a:off x="1828800" y="0"/>
            <a:ext cx="8458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b="1">
                <a:solidFill>
                  <a:schemeClr val="accent2"/>
                </a:solidFill>
              </a:rPr>
              <a:t>Liquid Crystals, 1805-1922.  </a:t>
            </a:r>
          </a:p>
          <a:p>
            <a:r>
              <a:rPr lang="en-US" altLang="zh-TW" b="1">
                <a:solidFill>
                  <a:schemeClr val="accent2"/>
                </a:solidFill>
              </a:rPr>
              <a:t>Before discovery of LC, Lehmann designed a microscope that could be used to monitor phase transition process.</a:t>
            </a:r>
          </a:p>
        </p:txBody>
      </p:sp>
      <p:pic>
        <p:nvPicPr>
          <p:cNvPr id="67592" name="Picture 1032" descr="D:\FLATBED\TEMP\lc 804.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371601"/>
            <a:ext cx="8291513" cy="5097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6061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5" y="381000"/>
            <a:ext cx="12039600" cy="6275051"/>
          </a:xfrm>
          <a:prstGeom prst="rect">
            <a:avLst/>
          </a:prstGeom>
        </p:spPr>
        <p:txBody>
          <a:bodyPr wrap="square">
            <a:spAutoFit/>
          </a:bodyPr>
          <a:lstStyle/>
          <a:p>
            <a:pPr algn="just">
              <a:lnSpc>
                <a:spcPct val="150000"/>
              </a:lnSpc>
              <a:buFont typeface="+mj-lt"/>
              <a:buAutoNum type="arabicPeriod"/>
            </a:pPr>
            <a:r>
              <a:rPr lang="en-GB" b="1" dirty="0">
                <a:solidFill>
                  <a:srgbClr val="374151"/>
                </a:solidFill>
                <a:latin typeface="Times New Roman" panose="02020603050405020304" pitchFamily="18" charset="0"/>
                <a:cs typeface="Times New Roman" panose="02020603050405020304" pitchFamily="18" charset="0"/>
              </a:rPr>
              <a:t>Size-Dependent Optical Properties:</a:t>
            </a:r>
            <a:r>
              <a:rPr lang="en-GB" dirty="0">
                <a:solidFill>
                  <a:srgbClr val="374151"/>
                </a:solidFill>
                <a:latin typeface="Times New Roman" panose="02020603050405020304" pitchFamily="18" charset="0"/>
                <a:cs typeface="Times New Roman" panose="02020603050405020304" pitchFamily="18" charset="0"/>
              </a:rPr>
              <a:t> At the nanoscale, materials interact with light differently compared to their bulk counterparts. Their optical properties such as absorption, emission, scattering, and refraction can be tuned and controlled by manipulating their size, shape, and composition.</a:t>
            </a:r>
          </a:p>
          <a:p>
            <a:pPr algn="just">
              <a:lnSpc>
                <a:spcPct val="150000"/>
              </a:lnSpc>
              <a:buFont typeface="+mj-lt"/>
              <a:buAutoNum type="arabicPeriod"/>
            </a:pPr>
            <a:r>
              <a:rPr lang="en-GB" b="1" dirty="0">
                <a:solidFill>
                  <a:srgbClr val="374151"/>
                </a:solidFill>
                <a:latin typeface="Times New Roman" panose="02020603050405020304" pitchFamily="18" charset="0"/>
                <a:cs typeface="Times New Roman" panose="02020603050405020304" pitchFamily="18" charset="0"/>
              </a:rPr>
              <a:t>Enhanced Light-Matter Interaction:</a:t>
            </a:r>
            <a:r>
              <a:rPr lang="en-GB" dirty="0">
                <a:solidFill>
                  <a:srgbClr val="374151"/>
                </a:solidFill>
                <a:latin typeface="Times New Roman" panose="02020603050405020304" pitchFamily="18" charset="0"/>
                <a:cs typeface="Times New Roman" panose="02020603050405020304" pitchFamily="18" charset="0"/>
              </a:rPr>
              <a:t> Nanostructures can confine and manipulate light on a scale smaller than the wavelength of light, leading to phenomena like enhanced light-matter interactions, strong light confinement, and increased local electromagnetic fields.</a:t>
            </a:r>
          </a:p>
          <a:p>
            <a:pPr algn="just">
              <a:lnSpc>
                <a:spcPct val="150000"/>
              </a:lnSpc>
              <a:buFont typeface="+mj-lt"/>
              <a:buAutoNum type="arabicPeriod"/>
            </a:pPr>
            <a:r>
              <a:rPr lang="en-GB" b="1" dirty="0" err="1">
                <a:solidFill>
                  <a:srgbClr val="374151"/>
                </a:solidFill>
                <a:latin typeface="Times New Roman" panose="02020603050405020304" pitchFamily="18" charset="0"/>
                <a:cs typeface="Times New Roman" panose="02020603050405020304" pitchFamily="18" charset="0"/>
              </a:rPr>
              <a:t>Tunable</a:t>
            </a:r>
            <a:r>
              <a:rPr lang="en-GB" b="1" dirty="0">
                <a:solidFill>
                  <a:srgbClr val="374151"/>
                </a:solidFill>
                <a:latin typeface="Times New Roman" panose="02020603050405020304" pitchFamily="18" charset="0"/>
                <a:cs typeface="Times New Roman" panose="02020603050405020304" pitchFamily="18" charset="0"/>
              </a:rPr>
              <a:t> Optical Response:</a:t>
            </a:r>
            <a:r>
              <a:rPr lang="en-GB" dirty="0">
                <a:solidFill>
                  <a:srgbClr val="374151"/>
                </a:solidFill>
                <a:latin typeface="Times New Roman" panose="02020603050405020304" pitchFamily="18" charset="0"/>
                <a:cs typeface="Times New Roman" panose="02020603050405020304" pitchFamily="18" charset="0"/>
              </a:rPr>
              <a:t> </a:t>
            </a:r>
            <a:r>
              <a:rPr lang="en-GB" dirty="0" err="1">
                <a:solidFill>
                  <a:srgbClr val="374151"/>
                </a:solidFill>
                <a:latin typeface="Times New Roman" panose="02020603050405020304" pitchFamily="18" charset="0"/>
                <a:cs typeface="Times New Roman" panose="02020603050405020304" pitchFamily="18" charset="0"/>
              </a:rPr>
              <a:t>Nanophotonic</a:t>
            </a:r>
            <a:r>
              <a:rPr lang="en-GB" dirty="0">
                <a:solidFill>
                  <a:srgbClr val="374151"/>
                </a:solidFill>
                <a:latin typeface="Times New Roman" panose="02020603050405020304" pitchFamily="18" charset="0"/>
                <a:cs typeface="Times New Roman" panose="02020603050405020304" pitchFamily="18" charset="0"/>
              </a:rPr>
              <a:t> materials often exhibit </a:t>
            </a:r>
            <a:r>
              <a:rPr lang="en-GB" dirty="0" err="1">
                <a:solidFill>
                  <a:srgbClr val="374151"/>
                </a:solidFill>
                <a:latin typeface="Times New Roman" panose="02020603050405020304" pitchFamily="18" charset="0"/>
                <a:cs typeface="Times New Roman" panose="02020603050405020304" pitchFamily="18" charset="0"/>
              </a:rPr>
              <a:t>tunability</a:t>
            </a:r>
            <a:r>
              <a:rPr lang="en-GB" dirty="0">
                <a:solidFill>
                  <a:srgbClr val="374151"/>
                </a:solidFill>
                <a:latin typeface="Times New Roman" panose="02020603050405020304" pitchFamily="18" charset="0"/>
                <a:cs typeface="Times New Roman" panose="02020603050405020304" pitchFamily="18" charset="0"/>
              </a:rPr>
              <a:t> in their optical response. By altering their dimensions, composition, or surrounding environment, their optical properties can be adjusted, offering flexibility in designing devices with desired functionalities.</a:t>
            </a:r>
          </a:p>
          <a:p>
            <a:pPr algn="just">
              <a:lnSpc>
                <a:spcPct val="150000"/>
              </a:lnSpc>
              <a:buFont typeface="+mj-lt"/>
              <a:buAutoNum type="arabicPeriod"/>
            </a:pPr>
            <a:r>
              <a:rPr lang="en-GB" b="1" dirty="0">
                <a:solidFill>
                  <a:srgbClr val="374151"/>
                </a:solidFill>
                <a:latin typeface="Times New Roman" panose="02020603050405020304" pitchFamily="18" charset="0"/>
                <a:cs typeface="Times New Roman" panose="02020603050405020304" pitchFamily="18" charset="0"/>
              </a:rPr>
              <a:t>Surface Plasmon Resonance:</a:t>
            </a:r>
            <a:r>
              <a:rPr lang="en-GB" dirty="0">
                <a:solidFill>
                  <a:srgbClr val="374151"/>
                </a:solidFill>
                <a:latin typeface="Times New Roman" panose="02020603050405020304" pitchFamily="18" charset="0"/>
                <a:cs typeface="Times New Roman" panose="02020603050405020304" pitchFamily="18" charset="0"/>
              </a:rPr>
              <a:t> Some nanomaterials, like metallic nanoparticles, exhibit surface </a:t>
            </a:r>
            <a:r>
              <a:rPr lang="en-GB" dirty="0" err="1">
                <a:solidFill>
                  <a:srgbClr val="374151"/>
                </a:solidFill>
                <a:latin typeface="Times New Roman" panose="02020603050405020304" pitchFamily="18" charset="0"/>
                <a:cs typeface="Times New Roman" panose="02020603050405020304" pitchFamily="18" charset="0"/>
              </a:rPr>
              <a:t>plasmon</a:t>
            </a:r>
            <a:r>
              <a:rPr lang="en-GB" dirty="0">
                <a:solidFill>
                  <a:srgbClr val="374151"/>
                </a:solidFill>
                <a:latin typeface="Times New Roman" panose="02020603050405020304" pitchFamily="18" charset="0"/>
                <a:cs typeface="Times New Roman" panose="02020603050405020304" pitchFamily="18" charset="0"/>
              </a:rPr>
              <a:t> resonance (SPR), allowing for highly sensitive detection, enhanced light absorption, and manipulation of electromagnetic fields at the nanoscale.</a:t>
            </a:r>
          </a:p>
          <a:p>
            <a:pPr algn="just">
              <a:lnSpc>
                <a:spcPct val="150000"/>
              </a:lnSpc>
              <a:buFont typeface="+mj-lt"/>
              <a:buAutoNum type="arabicPeriod"/>
            </a:pPr>
            <a:r>
              <a:rPr lang="en-GB" b="1" dirty="0">
                <a:solidFill>
                  <a:srgbClr val="374151"/>
                </a:solidFill>
                <a:latin typeface="Times New Roman" panose="02020603050405020304" pitchFamily="18" charset="0"/>
                <a:cs typeface="Times New Roman" panose="02020603050405020304" pitchFamily="18" charset="0"/>
              </a:rPr>
              <a:t>Photonic Bandgap Effects:</a:t>
            </a:r>
            <a:r>
              <a:rPr lang="en-GB" dirty="0">
                <a:solidFill>
                  <a:srgbClr val="374151"/>
                </a:solidFill>
                <a:latin typeface="Times New Roman" panose="02020603050405020304" pitchFamily="18" charset="0"/>
                <a:cs typeface="Times New Roman" panose="02020603050405020304" pitchFamily="18" charset="0"/>
              </a:rPr>
              <a:t> Nanostructured materials, such as photonic crystals, can control the propagation of light by creating bandgaps where certain wavelengths are forbidden, enabling the manipulation of light transmission and reflection</a:t>
            </a:r>
            <a:r>
              <a:rPr lang="en-GB" dirty="0" smtClean="0">
                <a:solidFill>
                  <a:srgbClr val="374151"/>
                </a:solidFill>
                <a:latin typeface="Times New Roman" panose="02020603050405020304" pitchFamily="18" charset="0"/>
                <a:cs typeface="Times New Roman" panose="02020603050405020304" pitchFamily="18" charset="0"/>
              </a:rPr>
              <a:t>.</a:t>
            </a:r>
            <a:r>
              <a:rPr lang="en-GB" b="1" dirty="0">
                <a:latin typeface="Times New Roman" panose="02020603050405020304" pitchFamily="18" charset="0"/>
                <a:cs typeface="Times New Roman" panose="02020603050405020304" pitchFamily="18" charset="0"/>
              </a:rPr>
              <a:t> </a:t>
            </a:r>
            <a:endParaRPr lang="en-GB" b="1" dirty="0" smtClean="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en-GB" b="1" dirty="0" smtClean="0">
                <a:latin typeface="Times New Roman" panose="02020603050405020304" pitchFamily="18" charset="0"/>
                <a:cs typeface="Times New Roman" panose="02020603050405020304" pitchFamily="18" charset="0"/>
              </a:rPr>
              <a:t>Flexible </a:t>
            </a:r>
            <a:r>
              <a:rPr lang="en-GB" b="1" dirty="0">
                <a:latin typeface="Times New Roman" panose="02020603050405020304" pitchFamily="18" charset="0"/>
                <a:cs typeface="Times New Roman" panose="02020603050405020304" pitchFamily="18" charset="0"/>
              </a:rPr>
              <a:t>and Lightweight:</a:t>
            </a:r>
            <a:r>
              <a:rPr lang="en-GB" dirty="0">
                <a:latin typeface="Times New Roman" panose="02020603050405020304" pitchFamily="18" charset="0"/>
                <a:cs typeface="Times New Roman" panose="02020603050405020304" pitchFamily="18" charset="0"/>
              </a:rPr>
              <a:t> Some </a:t>
            </a:r>
            <a:r>
              <a:rPr lang="en-GB" dirty="0" err="1">
                <a:latin typeface="Times New Roman" panose="02020603050405020304" pitchFamily="18" charset="0"/>
                <a:cs typeface="Times New Roman" panose="02020603050405020304" pitchFamily="18" charset="0"/>
              </a:rPr>
              <a:t>nanophotonic</a:t>
            </a:r>
            <a:r>
              <a:rPr lang="en-GB" dirty="0">
                <a:latin typeface="Times New Roman" panose="02020603050405020304" pitchFamily="18" charset="0"/>
                <a:cs typeface="Times New Roman" panose="02020603050405020304" pitchFamily="18" charset="0"/>
              </a:rPr>
              <a:t> materials can be fabricated as thin films or flexible structures, enabling their integration into flexible or wearable devices for photonics, sensing, and energy applications.</a:t>
            </a:r>
            <a:endParaRPr lang="en-GB" b="0" i="0" dirty="0">
              <a:solidFill>
                <a:srgbClr val="374151"/>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3657600" y="0"/>
            <a:ext cx="5058629" cy="461665"/>
          </a:xfrm>
          <a:prstGeom prst="rect">
            <a:avLst/>
          </a:prstGeom>
          <a:noFill/>
        </p:spPr>
        <p:txBody>
          <a:bodyPr wrap="none" rtlCol="0">
            <a:spAutoFit/>
          </a:bodyPr>
          <a:lstStyle/>
          <a:p>
            <a:r>
              <a:rPr lang="en-GB" sz="2400" b="1" dirty="0" smtClean="0">
                <a:latin typeface="Times New Roman" panose="02020603050405020304" pitchFamily="18" charset="0"/>
                <a:cs typeface="Times New Roman" panose="02020603050405020304" pitchFamily="18" charset="0"/>
              </a:rPr>
              <a:t>Properties of </a:t>
            </a:r>
            <a:r>
              <a:rPr lang="en-GB" sz="2400" b="1" dirty="0" err="1" smtClean="0">
                <a:latin typeface="Times New Roman" panose="02020603050405020304" pitchFamily="18" charset="0"/>
                <a:cs typeface="Times New Roman" panose="02020603050405020304" pitchFamily="18" charset="0"/>
              </a:rPr>
              <a:t>nanophotonic</a:t>
            </a:r>
            <a:r>
              <a:rPr lang="en-GB" sz="2400" b="1" dirty="0" smtClean="0">
                <a:latin typeface="Times New Roman" panose="02020603050405020304" pitchFamily="18" charset="0"/>
                <a:cs typeface="Times New Roman" panose="02020603050405020304" pitchFamily="18" charset="0"/>
              </a:rPr>
              <a:t> materials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41862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57200"/>
            <a:ext cx="11887200" cy="6601807"/>
          </a:xfrm>
          <a:prstGeom prst="rect">
            <a:avLst/>
          </a:prstGeom>
        </p:spPr>
        <p:txBody>
          <a:bodyPr wrap="square">
            <a:spAutoFit/>
          </a:bodyPr>
          <a:lstStyle/>
          <a:p>
            <a:pPr algn="just">
              <a:lnSpc>
                <a:spcPct val="150000"/>
              </a:lnSpc>
              <a:buFont typeface="+mj-lt"/>
              <a:buAutoNum type="arabicPeriod"/>
            </a:pPr>
            <a:r>
              <a:rPr lang="en-GB" b="1" dirty="0">
                <a:latin typeface="Times New Roman" panose="02020603050405020304" pitchFamily="18" charset="0"/>
                <a:cs typeface="Times New Roman" panose="02020603050405020304" pitchFamily="18" charset="0"/>
              </a:rPr>
              <a:t>Optical Computing:</a:t>
            </a:r>
            <a:r>
              <a:rPr lang="en-GB" dirty="0">
                <a:latin typeface="Times New Roman" panose="02020603050405020304" pitchFamily="18" charset="0"/>
                <a:cs typeface="Times New Roman" panose="02020603050405020304" pitchFamily="18" charset="0"/>
              </a:rPr>
              <a:t> Utilizing </a:t>
            </a:r>
            <a:r>
              <a:rPr lang="en-GB" dirty="0" err="1">
                <a:latin typeface="Times New Roman" panose="02020603050405020304" pitchFamily="18" charset="0"/>
                <a:cs typeface="Times New Roman" panose="02020603050405020304" pitchFamily="18" charset="0"/>
              </a:rPr>
              <a:t>nanophotonic</a:t>
            </a:r>
            <a:r>
              <a:rPr lang="en-GB" dirty="0">
                <a:latin typeface="Times New Roman" panose="02020603050405020304" pitchFamily="18" charset="0"/>
                <a:cs typeface="Times New Roman" panose="02020603050405020304" pitchFamily="18" charset="0"/>
              </a:rPr>
              <a:t> components for faster, more energy-efficient optical computing systems that process information using photons instead of electrons, potentially leading to higher processing speeds and reduced power consumption.</a:t>
            </a:r>
          </a:p>
          <a:p>
            <a:pPr algn="just">
              <a:lnSpc>
                <a:spcPct val="150000"/>
              </a:lnSpc>
              <a:buFont typeface="+mj-lt"/>
              <a:buAutoNum type="arabicPeriod"/>
            </a:pPr>
            <a:r>
              <a:rPr lang="en-GB" b="1" dirty="0">
                <a:latin typeface="Times New Roman" panose="02020603050405020304" pitchFamily="18" charset="0"/>
                <a:cs typeface="Times New Roman" panose="02020603050405020304" pitchFamily="18" charset="0"/>
              </a:rPr>
              <a:t>High-Speed Communications:</a:t>
            </a:r>
            <a:r>
              <a:rPr lang="en-GB" dirty="0">
                <a:latin typeface="Times New Roman" panose="02020603050405020304" pitchFamily="18" charset="0"/>
                <a:cs typeface="Times New Roman" panose="02020603050405020304" pitchFamily="18" charset="0"/>
              </a:rPr>
              <a:t> Development of high-speed data transmission technologies using </a:t>
            </a:r>
            <a:r>
              <a:rPr lang="en-GB" dirty="0" err="1">
                <a:latin typeface="Times New Roman" panose="02020603050405020304" pitchFamily="18" charset="0"/>
                <a:cs typeface="Times New Roman" panose="02020603050405020304" pitchFamily="18" charset="0"/>
              </a:rPr>
              <a:t>nanophotonics</a:t>
            </a:r>
            <a:r>
              <a:rPr lang="en-GB" dirty="0">
                <a:latin typeface="Times New Roman" panose="02020603050405020304" pitchFamily="18" charset="0"/>
                <a:cs typeface="Times New Roman" panose="02020603050405020304" pitchFamily="18" charset="0"/>
              </a:rPr>
              <a:t>, enhancing data transfer rates and bandwidth in telecommunications, optical interconnects, and data </a:t>
            </a:r>
            <a:r>
              <a:rPr lang="en-GB" dirty="0" err="1" smtClean="0">
                <a:latin typeface="Times New Roman" panose="02020603050405020304" pitchFamily="18" charset="0"/>
                <a:cs typeface="Times New Roman" panose="02020603050405020304" pitchFamily="18" charset="0"/>
              </a:rPr>
              <a:t>centers</a:t>
            </a:r>
            <a:r>
              <a:rPr lang="en-GB" dirty="0" smtClean="0">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r>
              <a:rPr lang="en-GB" b="1" dirty="0" smtClean="0">
                <a:latin typeface="Times New Roman" panose="02020603050405020304" pitchFamily="18" charset="0"/>
                <a:cs typeface="Times New Roman" panose="02020603050405020304" pitchFamily="18" charset="0"/>
              </a:rPr>
              <a:t>Photonic </a:t>
            </a:r>
            <a:r>
              <a:rPr lang="en-GB" b="1" dirty="0">
                <a:latin typeface="Times New Roman" panose="02020603050405020304" pitchFamily="18" charset="0"/>
                <a:cs typeface="Times New Roman" panose="02020603050405020304" pitchFamily="18" charset="0"/>
              </a:rPr>
              <a:t>Integrated Circuits: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Nanophotonic</a:t>
            </a:r>
            <a:r>
              <a:rPr lang="en-GB" dirty="0">
                <a:latin typeface="Times New Roman" panose="02020603050405020304" pitchFamily="18" charset="0"/>
                <a:cs typeface="Times New Roman" panose="02020603050405020304" pitchFamily="18" charset="0"/>
              </a:rPr>
              <a:t> components integrated on a chip scale enable the development of photonic integrated circuits (PICs). These circuits can process, manipulate, and transmit light signals, potentially revolutionizing information processing and communication </a:t>
            </a:r>
            <a:r>
              <a:rPr lang="en-GB" dirty="0" smtClean="0">
                <a:latin typeface="Times New Roman" panose="02020603050405020304" pitchFamily="18" charset="0"/>
                <a:cs typeface="Times New Roman" panose="02020603050405020304" pitchFamily="18" charset="0"/>
              </a:rPr>
              <a:t>technologies.</a:t>
            </a:r>
          </a:p>
          <a:p>
            <a:pPr algn="just">
              <a:lnSpc>
                <a:spcPct val="150000"/>
              </a:lnSpc>
              <a:buFont typeface="+mj-lt"/>
              <a:buAutoNum type="arabicPeriod"/>
            </a:pPr>
            <a:r>
              <a:rPr lang="en-GB" b="1" dirty="0" smtClean="0">
                <a:latin typeface="Times New Roman" panose="02020603050405020304" pitchFamily="18" charset="0"/>
                <a:cs typeface="Times New Roman" panose="02020603050405020304" pitchFamily="18" charset="0"/>
              </a:rPr>
              <a:t>Photovoltaics </a:t>
            </a:r>
            <a:r>
              <a:rPr lang="en-GB" b="1" dirty="0">
                <a:latin typeface="Times New Roman" panose="02020603050405020304" pitchFamily="18" charset="0"/>
                <a:cs typeface="Times New Roman" panose="02020603050405020304" pitchFamily="18" charset="0"/>
              </a:rPr>
              <a:t>and Solar Energy:</a:t>
            </a:r>
            <a:r>
              <a:rPr lang="en-GB" dirty="0">
                <a:latin typeface="Times New Roman" panose="02020603050405020304" pitchFamily="18" charset="0"/>
                <a:cs typeface="Times New Roman" panose="02020603050405020304" pitchFamily="18" charset="0"/>
              </a:rPr>
              <a:t> Nanostructured materials enhance light absorption and efficiency in solar cells, leading to improved photovoltaic performance and the development of more efficient solar energy conversion </a:t>
            </a:r>
            <a:r>
              <a:rPr lang="en-GB" dirty="0" smtClean="0">
                <a:latin typeface="Times New Roman" panose="02020603050405020304" pitchFamily="18" charset="0"/>
                <a:cs typeface="Times New Roman" panose="02020603050405020304" pitchFamily="18" charset="0"/>
              </a:rPr>
              <a:t>technologies.</a:t>
            </a:r>
          </a:p>
          <a:p>
            <a:pPr algn="just">
              <a:lnSpc>
                <a:spcPct val="150000"/>
              </a:lnSpc>
              <a:buFont typeface="+mj-lt"/>
              <a:buAutoNum type="arabicPeriod"/>
            </a:pPr>
            <a:r>
              <a:rPr lang="en-GB" b="1" dirty="0" smtClean="0">
                <a:latin typeface="Times New Roman" panose="02020603050405020304" pitchFamily="18" charset="0"/>
                <a:cs typeface="Times New Roman" panose="02020603050405020304" pitchFamily="18" charset="0"/>
              </a:rPr>
              <a:t>Biomedical </a:t>
            </a:r>
            <a:r>
              <a:rPr lang="en-GB" b="1" dirty="0">
                <a:latin typeface="Times New Roman" panose="02020603050405020304" pitchFamily="18" charset="0"/>
                <a:cs typeface="Times New Roman" panose="02020603050405020304" pitchFamily="18" charset="0"/>
              </a:rPr>
              <a:t>Applications:</a:t>
            </a:r>
            <a:r>
              <a:rPr lang="en-GB" dirty="0">
                <a:latin typeface="Times New Roman" panose="02020603050405020304" pitchFamily="18" charset="0"/>
                <a:cs typeface="Times New Roman" panose="02020603050405020304" pitchFamily="18" charset="0"/>
              </a:rPr>
              <a:t> Nanophotonics plays a role in various biomedical applications, including targeted drug delivery, </a:t>
            </a:r>
            <a:r>
              <a:rPr lang="en-GB" dirty="0" err="1">
                <a:latin typeface="Times New Roman" panose="02020603050405020304" pitchFamily="18" charset="0"/>
                <a:cs typeface="Times New Roman" panose="02020603050405020304" pitchFamily="18" charset="0"/>
              </a:rPr>
              <a:t>bioimaging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photothermal</a:t>
            </a:r>
            <a:r>
              <a:rPr lang="en-GB" dirty="0">
                <a:latin typeface="Times New Roman" panose="02020603050405020304" pitchFamily="18" charset="0"/>
                <a:cs typeface="Times New Roman" panose="02020603050405020304" pitchFamily="18" charset="0"/>
              </a:rPr>
              <a:t> therapy, and </a:t>
            </a:r>
            <a:r>
              <a:rPr lang="en-GB" dirty="0" err="1">
                <a:latin typeface="Times New Roman" panose="02020603050405020304" pitchFamily="18" charset="0"/>
                <a:cs typeface="Times New Roman" panose="02020603050405020304" pitchFamily="18" charset="0"/>
              </a:rPr>
              <a:t>biosensing</a:t>
            </a:r>
            <a:r>
              <a:rPr lang="en-GB" dirty="0">
                <a:latin typeface="Times New Roman" panose="02020603050405020304" pitchFamily="18" charset="0"/>
                <a:cs typeface="Times New Roman" panose="02020603050405020304" pitchFamily="18" charset="0"/>
              </a:rPr>
              <a:t>, due to its ability to interact with biological molecules and tissues at the </a:t>
            </a:r>
            <a:r>
              <a:rPr lang="en-GB" dirty="0" smtClean="0">
                <a:latin typeface="Times New Roman" panose="02020603050405020304" pitchFamily="18" charset="0"/>
                <a:cs typeface="Times New Roman" panose="02020603050405020304" pitchFamily="18" charset="0"/>
              </a:rPr>
              <a:t>nanoscale.</a:t>
            </a:r>
          </a:p>
          <a:p>
            <a:pPr algn="just">
              <a:lnSpc>
                <a:spcPct val="150000"/>
              </a:lnSpc>
              <a:buFont typeface="+mj-lt"/>
              <a:buAutoNum type="arabicPeriod"/>
            </a:pPr>
            <a:r>
              <a:rPr lang="en-GB" b="1" dirty="0" smtClean="0">
                <a:latin typeface="Times New Roman" panose="02020603050405020304" pitchFamily="18" charset="0"/>
                <a:cs typeface="Times New Roman" panose="02020603050405020304" pitchFamily="18" charset="0"/>
              </a:rPr>
              <a:t>Environmental </a:t>
            </a:r>
            <a:r>
              <a:rPr lang="en-GB" b="1" dirty="0">
                <a:latin typeface="Times New Roman" panose="02020603050405020304" pitchFamily="18" charset="0"/>
                <a:cs typeface="Times New Roman" panose="02020603050405020304" pitchFamily="18" charset="0"/>
              </a:rPr>
              <a:t>Remediation: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Nanophotonic</a:t>
            </a:r>
            <a:r>
              <a:rPr lang="en-GB" dirty="0">
                <a:latin typeface="Times New Roman" panose="02020603050405020304" pitchFamily="18" charset="0"/>
                <a:cs typeface="Times New Roman" panose="02020603050405020304" pitchFamily="18" charset="0"/>
              </a:rPr>
              <a:t> materials are used in environmental applications, such as water purification and pollutant detection, by facilitating efficient light-driven processes for degradation and sensing of pollutants.</a:t>
            </a:r>
          </a:p>
          <a:p>
            <a:pPr>
              <a:buFont typeface="+mj-lt"/>
              <a:buAutoNum type="arabicPeriod"/>
            </a:pPr>
            <a:endParaRPr lang="en-GB" b="0" i="0" dirty="0">
              <a:solidFill>
                <a:srgbClr val="374151"/>
              </a:solidFill>
              <a:effectLst/>
              <a:latin typeface="Söhne"/>
            </a:endParaRPr>
          </a:p>
        </p:txBody>
      </p:sp>
      <p:sp>
        <p:nvSpPr>
          <p:cNvPr id="3" name="TextBox 2"/>
          <p:cNvSpPr txBox="1"/>
          <p:nvPr/>
        </p:nvSpPr>
        <p:spPr>
          <a:xfrm>
            <a:off x="3657600" y="0"/>
            <a:ext cx="4248279" cy="461665"/>
          </a:xfrm>
          <a:prstGeom prst="rect">
            <a:avLst/>
          </a:prstGeom>
          <a:noFill/>
        </p:spPr>
        <p:txBody>
          <a:bodyPr wrap="none" rtlCol="0">
            <a:spAutoFit/>
          </a:bodyPr>
          <a:lstStyle/>
          <a:p>
            <a:r>
              <a:rPr lang="en-GB" sz="2400" b="1" dirty="0" smtClean="0">
                <a:latin typeface="Times New Roman" panose="02020603050405020304" pitchFamily="18" charset="0"/>
                <a:cs typeface="Times New Roman" panose="02020603050405020304" pitchFamily="18" charset="0"/>
              </a:rPr>
              <a:t>Applications of </a:t>
            </a:r>
            <a:r>
              <a:rPr lang="en-GB" sz="2400" b="1" dirty="0" err="1" smtClean="0">
                <a:latin typeface="Times New Roman" panose="02020603050405020304" pitchFamily="18" charset="0"/>
                <a:cs typeface="Times New Roman" panose="02020603050405020304" pitchFamily="18" charset="0"/>
              </a:rPr>
              <a:t>nanophotonics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7944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3800" y="304800"/>
            <a:ext cx="4348306" cy="369332"/>
          </a:xfrm>
          <a:prstGeom prst="rect">
            <a:avLst/>
          </a:prstGeom>
        </p:spPr>
        <p:txBody>
          <a:bodyPr wrap="none">
            <a:spAutoFit/>
          </a:bodyPr>
          <a:lstStyle/>
          <a:p>
            <a:r>
              <a:rPr lang="en-US" b="1" dirty="0">
                <a:solidFill>
                  <a:srgbClr val="000000"/>
                </a:solidFill>
                <a:latin typeface="Times New Roman" panose="02020603050405020304" pitchFamily="18" charset="0"/>
              </a:rPr>
              <a:t>Light-emitting electrochemical cell (LEC) </a:t>
            </a:r>
            <a:endParaRPr lang="en-US" dirty="0"/>
          </a:p>
        </p:txBody>
      </p:sp>
      <p:sp>
        <p:nvSpPr>
          <p:cNvPr id="3" name="Rectangle 2"/>
          <p:cNvSpPr/>
          <p:nvPr/>
        </p:nvSpPr>
        <p:spPr>
          <a:xfrm>
            <a:off x="533400" y="914400"/>
            <a:ext cx="11201400" cy="1709892"/>
          </a:xfrm>
          <a:prstGeom prst="rect">
            <a:avLst/>
          </a:prstGeom>
        </p:spPr>
        <p:txBody>
          <a:bodyPr wrap="square">
            <a:spAutoFit/>
          </a:bodyPr>
          <a:lstStyle/>
          <a:p>
            <a:pPr>
              <a:lnSpc>
                <a:spcPct val="150000"/>
              </a:lnSpc>
            </a:pPr>
            <a:r>
              <a:rPr lang="en-GB" dirty="0">
                <a:solidFill>
                  <a:srgbClr val="000000"/>
                </a:solidFill>
                <a:latin typeface="Times New Roman" panose="02020603050405020304" pitchFamily="18" charset="0"/>
              </a:rPr>
              <a:t>A light-emitting electrochemical cell (LEC) is a type of device that </a:t>
            </a:r>
            <a:r>
              <a:rPr lang="en-GB" b="1" i="1" dirty="0">
                <a:solidFill>
                  <a:srgbClr val="000000"/>
                </a:solidFill>
                <a:latin typeface="Times New Roman" panose="02020603050405020304" pitchFamily="18" charset="0"/>
              </a:rPr>
              <a:t>generates light using electrochemical processes</a:t>
            </a:r>
            <a:r>
              <a:rPr lang="en-GB" dirty="0">
                <a:solidFill>
                  <a:srgbClr val="000000"/>
                </a:solidFill>
                <a:latin typeface="Times New Roman" panose="02020603050405020304" pitchFamily="18" charset="0"/>
              </a:rPr>
              <a:t>. It consists of a layer of light-emitting material sandwiched between two electrodes, which are immersed in an electrolyte solution. The electrodes are typically made of a metal or a conducting polymer, while the light-emitting layer is usually an organic semiconductor material. </a:t>
            </a:r>
            <a:endParaRPr lang="en-US" dirty="0"/>
          </a:p>
        </p:txBody>
      </p:sp>
      <p:pic>
        <p:nvPicPr>
          <p:cNvPr id="4" name="Picture 3"/>
          <p:cNvPicPr>
            <a:picLocks noChangeAspect="1"/>
          </p:cNvPicPr>
          <p:nvPr/>
        </p:nvPicPr>
        <p:blipFill>
          <a:blip r:embed="rId2"/>
          <a:stretch>
            <a:fillRect/>
          </a:stretch>
        </p:blipFill>
        <p:spPr>
          <a:xfrm>
            <a:off x="2362200" y="3124200"/>
            <a:ext cx="7010400" cy="2895600"/>
          </a:xfrm>
          <a:prstGeom prst="rect">
            <a:avLst/>
          </a:prstGeom>
        </p:spPr>
      </p:pic>
    </p:spTree>
    <p:extLst>
      <p:ext uri="{BB962C8B-B14F-4D97-AF65-F5344CB8AC3E}">
        <p14:creationId xmlns:p14="http://schemas.microsoft.com/office/powerpoint/2010/main" val="35731226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762000"/>
            <a:ext cx="10972800" cy="2951064"/>
          </a:xfrm>
          <a:prstGeom prst="rect">
            <a:avLst/>
          </a:prstGeom>
        </p:spPr>
        <p:txBody>
          <a:bodyPr wrap="square">
            <a:spAutoFit/>
          </a:bodyPr>
          <a:lstStyle/>
          <a:p>
            <a:pPr>
              <a:lnSpc>
                <a:spcPct val="150000"/>
              </a:lnSpc>
            </a:pPr>
            <a:r>
              <a:rPr lang="en-GB" dirty="0">
                <a:solidFill>
                  <a:srgbClr val="000000"/>
                </a:solidFill>
                <a:latin typeface="Times New Roman" panose="02020603050405020304" pitchFamily="18" charset="0"/>
              </a:rPr>
              <a:t>The </a:t>
            </a:r>
            <a:r>
              <a:rPr lang="en-GB" b="1" i="1" dirty="0">
                <a:solidFill>
                  <a:srgbClr val="000000"/>
                </a:solidFill>
                <a:latin typeface="Times New Roman" panose="02020603050405020304" pitchFamily="18" charset="0"/>
              </a:rPr>
              <a:t>working principle </a:t>
            </a:r>
            <a:r>
              <a:rPr lang="en-GB" dirty="0">
                <a:solidFill>
                  <a:srgbClr val="000000"/>
                </a:solidFill>
                <a:latin typeface="Times New Roman" panose="02020603050405020304" pitchFamily="18" charset="0"/>
              </a:rPr>
              <a:t>of LECs involves the following steps: </a:t>
            </a:r>
          </a:p>
          <a:p>
            <a:pPr>
              <a:lnSpc>
                <a:spcPct val="150000"/>
              </a:lnSpc>
            </a:pPr>
            <a:r>
              <a:rPr lang="en-GB" dirty="0">
                <a:solidFill>
                  <a:srgbClr val="000000"/>
                </a:solidFill>
                <a:latin typeface="Times New Roman" panose="02020603050405020304" pitchFamily="18" charset="0"/>
              </a:rPr>
              <a:t>• When a voltage is applied to the electrodes, electrons are injected into the light-emitting layer from the cathode, while holes are injected from the anode. </a:t>
            </a:r>
          </a:p>
          <a:p>
            <a:pPr>
              <a:lnSpc>
                <a:spcPct val="150000"/>
              </a:lnSpc>
            </a:pPr>
            <a:r>
              <a:rPr lang="en-GB" dirty="0">
                <a:solidFill>
                  <a:srgbClr val="000000"/>
                </a:solidFill>
                <a:latin typeface="Times New Roman" panose="02020603050405020304" pitchFamily="18" charset="0"/>
              </a:rPr>
              <a:t>• The injected electrons and holes can form </a:t>
            </a:r>
            <a:r>
              <a:rPr lang="en-GB" dirty="0" err="1">
                <a:solidFill>
                  <a:srgbClr val="000000"/>
                </a:solidFill>
                <a:latin typeface="Times New Roman" panose="02020603050405020304" pitchFamily="18" charset="0"/>
              </a:rPr>
              <a:t>excitons</a:t>
            </a:r>
            <a:r>
              <a:rPr lang="en-GB" dirty="0">
                <a:solidFill>
                  <a:srgbClr val="000000"/>
                </a:solidFill>
                <a:latin typeface="Times New Roman" panose="02020603050405020304" pitchFamily="18" charset="0"/>
              </a:rPr>
              <a:t> (electron-hole pairs) in the light-emitting layer. </a:t>
            </a:r>
          </a:p>
          <a:p>
            <a:pPr>
              <a:lnSpc>
                <a:spcPct val="150000"/>
              </a:lnSpc>
            </a:pPr>
            <a:r>
              <a:rPr lang="en-GB" dirty="0">
                <a:solidFill>
                  <a:srgbClr val="000000"/>
                </a:solidFill>
                <a:latin typeface="Times New Roman" panose="02020603050405020304" pitchFamily="18" charset="0"/>
              </a:rPr>
              <a:t>• The </a:t>
            </a:r>
            <a:r>
              <a:rPr lang="en-GB" dirty="0" err="1">
                <a:solidFill>
                  <a:srgbClr val="000000"/>
                </a:solidFill>
                <a:latin typeface="Times New Roman" panose="02020603050405020304" pitchFamily="18" charset="0"/>
              </a:rPr>
              <a:t>excitons</a:t>
            </a:r>
            <a:r>
              <a:rPr lang="en-GB" dirty="0">
                <a:solidFill>
                  <a:srgbClr val="000000"/>
                </a:solidFill>
                <a:latin typeface="Times New Roman" panose="02020603050405020304" pitchFamily="18" charset="0"/>
              </a:rPr>
              <a:t> can decay </a:t>
            </a:r>
            <a:r>
              <a:rPr lang="en-GB" dirty="0" err="1">
                <a:solidFill>
                  <a:srgbClr val="000000"/>
                </a:solidFill>
                <a:latin typeface="Times New Roman" panose="02020603050405020304" pitchFamily="18" charset="0"/>
              </a:rPr>
              <a:t>radiatively</a:t>
            </a:r>
            <a:r>
              <a:rPr lang="en-GB" dirty="0">
                <a:solidFill>
                  <a:srgbClr val="000000"/>
                </a:solidFill>
                <a:latin typeface="Times New Roman" panose="02020603050405020304" pitchFamily="18" charset="0"/>
              </a:rPr>
              <a:t>, releasing energy in the form of light. </a:t>
            </a:r>
          </a:p>
          <a:p>
            <a:pPr>
              <a:lnSpc>
                <a:spcPct val="150000"/>
              </a:lnSpc>
            </a:pPr>
            <a:r>
              <a:rPr lang="en-GB" dirty="0">
                <a:solidFill>
                  <a:srgbClr val="000000"/>
                </a:solidFill>
                <a:latin typeface="Times New Roman" panose="02020603050405020304" pitchFamily="18" charset="0"/>
              </a:rPr>
              <a:t>• The electrochemical processes in the device result in the regeneration of the initial charged species, which can be used again to generate light. </a:t>
            </a:r>
          </a:p>
        </p:txBody>
      </p:sp>
    </p:spTree>
    <p:extLst>
      <p:ext uri="{BB962C8B-B14F-4D97-AF65-F5344CB8AC3E}">
        <p14:creationId xmlns:p14="http://schemas.microsoft.com/office/powerpoint/2010/main" val="646113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76200"/>
            <a:ext cx="11658600" cy="6275051"/>
          </a:xfrm>
          <a:prstGeom prst="rect">
            <a:avLst/>
          </a:prstGeom>
        </p:spPr>
        <p:txBody>
          <a:bodyPr wrap="square">
            <a:spAutoFit/>
          </a:bodyPr>
          <a:lstStyle/>
          <a:p>
            <a:pPr>
              <a:lnSpc>
                <a:spcPct val="150000"/>
              </a:lnSpc>
            </a:pPr>
            <a:r>
              <a:rPr lang="en-US" b="1" dirty="0">
                <a:solidFill>
                  <a:srgbClr val="000000"/>
                </a:solidFill>
                <a:latin typeface="Times New Roman" panose="02020603050405020304" pitchFamily="18" charset="0"/>
              </a:rPr>
              <a:t>Properties </a:t>
            </a:r>
            <a:endParaRPr lang="en-US" dirty="0">
              <a:solidFill>
                <a:srgbClr val="000000"/>
              </a:solidFill>
              <a:latin typeface="Times New Roman" panose="02020603050405020304" pitchFamily="18" charset="0"/>
            </a:endParaRPr>
          </a:p>
          <a:p>
            <a:pPr>
              <a:lnSpc>
                <a:spcPct val="150000"/>
              </a:lnSpc>
            </a:pPr>
            <a:r>
              <a:rPr lang="en-GB" dirty="0">
                <a:solidFill>
                  <a:srgbClr val="000000"/>
                </a:solidFill>
                <a:latin typeface="Times New Roman" panose="02020603050405020304" pitchFamily="18" charset="0"/>
              </a:rPr>
              <a:t>Light-emitting electrochemical cells (LECs) have several unique properties that make them attractive for a wide range of applications. </a:t>
            </a:r>
          </a:p>
          <a:p>
            <a:pPr>
              <a:lnSpc>
                <a:spcPct val="150000"/>
              </a:lnSpc>
            </a:pPr>
            <a:r>
              <a:rPr lang="en-GB" dirty="0">
                <a:solidFill>
                  <a:srgbClr val="000000"/>
                </a:solidFill>
                <a:latin typeface="Times New Roman" panose="02020603050405020304" pitchFamily="18" charset="0"/>
              </a:rPr>
              <a:t>• </a:t>
            </a:r>
            <a:r>
              <a:rPr lang="en-GB" b="1" dirty="0">
                <a:solidFill>
                  <a:srgbClr val="000000"/>
                </a:solidFill>
                <a:latin typeface="Times New Roman" panose="02020603050405020304" pitchFamily="18" charset="0"/>
              </a:rPr>
              <a:t>Low-cost fabrication</a:t>
            </a:r>
            <a:r>
              <a:rPr lang="en-GB" dirty="0">
                <a:solidFill>
                  <a:srgbClr val="000000"/>
                </a:solidFill>
                <a:latin typeface="Times New Roman" panose="02020603050405020304" pitchFamily="18" charset="0"/>
              </a:rPr>
              <a:t>: LECs can be fabricated using simple and low-cost methods, such as spin-coating, inkjet printing, or screen printing, which can lead to significant cost savings compared to other light-emitting devices. </a:t>
            </a:r>
          </a:p>
          <a:p>
            <a:pPr>
              <a:lnSpc>
                <a:spcPct val="150000"/>
              </a:lnSpc>
            </a:pPr>
            <a:r>
              <a:rPr lang="en-GB" dirty="0">
                <a:solidFill>
                  <a:srgbClr val="000000"/>
                </a:solidFill>
                <a:latin typeface="Times New Roman" panose="02020603050405020304" pitchFamily="18" charset="0"/>
              </a:rPr>
              <a:t>• </a:t>
            </a:r>
            <a:r>
              <a:rPr lang="en-GB" b="1" dirty="0">
                <a:solidFill>
                  <a:srgbClr val="000000"/>
                </a:solidFill>
                <a:latin typeface="Times New Roman" panose="02020603050405020304" pitchFamily="18" charset="0"/>
              </a:rPr>
              <a:t>High efficiency</a:t>
            </a:r>
            <a:r>
              <a:rPr lang="en-GB" dirty="0">
                <a:solidFill>
                  <a:srgbClr val="000000"/>
                </a:solidFill>
                <a:latin typeface="Times New Roman" panose="02020603050405020304" pitchFamily="18" charset="0"/>
              </a:rPr>
              <a:t>: LECs can exhibit high internal quantum efficiency. This high efficiency can lead to brighter and more energy-efficient light sources. </a:t>
            </a:r>
          </a:p>
          <a:p>
            <a:pPr>
              <a:lnSpc>
                <a:spcPct val="150000"/>
              </a:lnSpc>
            </a:pPr>
            <a:r>
              <a:rPr lang="en-GB" dirty="0">
                <a:solidFill>
                  <a:srgbClr val="000000"/>
                </a:solidFill>
                <a:latin typeface="Times New Roman" panose="02020603050405020304" pitchFamily="18" charset="0"/>
              </a:rPr>
              <a:t>• </a:t>
            </a:r>
            <a:r>
              <a:rPr lang="en-GB" b="1" dirty="0">
                <a:solidFill>
                  <a:srgbClr val="000000"/>
                </a:solidFill>
                <a:latin typeface="Times New Roman" panose="02020603050405020304" pitchFamily="18" charset="0"/>
              </a:rPr>
              <a:t>Flexibility</a:t>
            </a:r>
            <a:r>
              <a:rPr lang="en-GB" dirty="0">
                <a:solidFill>
                  <a:srgbClr val="000000"/>
                </a:solidFill>
                <a:latin typeface="Times New Roman" panose="02020603050405020304" pitchFamily="18" charset="0"/>
              </a:rPr>
              <a:t>: LECs can be fabricated on flexible substrates, allowing for the development of flexible and conformal light sources that can be integrated into a wide range of applications. </a:t>
            </a:r>
          </a:p>
          <a:p>
            <a:pPr>
              <a:lnSpc>
                <a:spcPct val="150000"/>
              </a:lnSpc>
            </a:pPr>
            <a:r>
              <a:rPr lang="en-GB" dirty="0">
                <a:solidFill>
                  <a:srgbClr val="000000"/>
                </a:solidFill>
                <a:latin typeface="Times New Roman" panose="02020603050405020304" pitchFamily="18" charset="0"/>
              </a:rPr>
              <a:t>• </a:t>
            </a:r>
            <a:r>
              <a:rPr lang="en-GB" b="1" dirty="0">
                <a:solidFill>
                  <a:srgbClr val="000000"/>
                </a:solidFill>
                <a:latin typeface="Times New Roman" panose="02020603050405020304" pitchFamily="18" charset="0"/>
              </a:rPr>
              <a:t>Large-area coverage</a:t>
            </a:r>
            <a:r>
              <a:rPr lang="en-GB" dirty="0">
                <a:solidFill>
                  <a:srgbClr val="000000"/>
                </a:solidFill>
                <a:latin typeface="Times New Roman" panose="02020603050405020304" pitchFamily="18" charset="0"/>
              </a:rPr>
              <a:t>: LECs can be fabricated over large areas, making them suitable for the development of large-scale lighting and display applications. </a:t>
            </a:r>
          </a:p>
          <a:p>
            <a:pPr>
              <a:lnSpc>
                <a:spcPct val="150000"/>
              </a:lnSpc>
            </a:pPr>
            <a:r>
              <a:rPr lang="en-GB" dirty="0" smtClean="0">
                <a:latin typeface="Calibri" panose="020F0502020204030204" pitchFamily="34" charset="0"/>
              </a:rPr>
              <a:t>• </a:t>
            </a:r>
            <a:r>
              <a:rPr lang="en-GB" b="1" dirty="0">
                <a:latin typeface="Calibri" panose="020F0502020204030204" pitchFamily="34" charset="0"/>
              </a:rPr>
              <a:t>Low-voltage operation</a:t>
            </a:r>
            <a:r>
              <a:rPr lang="en-GB" dirty="0">
                <a:latin typeface="Times New Roman" panose="02020603050405020304" pitchFamily="18" charset="0"/>
              </a:rPr>
              <a:t>: LECs can operate at low voltages, typically below 5V, which can reduce power consumption and extend the lifetime of the device. </a:t>
            </a:r>
          </a:p>
          <a:p>
            <a:pPr>
              <a:lnSpc>
                <a:spcPct val="150000"/>
              </a:lnSpc>
            </a:pPr>
            <a:r>
              <a:rPr lang="en-GB" dirty="0">
                <a:latin typeface="Times New Roman" panose="02020603050405020304" pitchFamily="18" charset="0"/>
              </a:rPr>
              <a:t>• </a:t>
            </a:r>
            <a:r>
              <a:rPr lang="en-GB" b="1" dirty="0" err="1">
                <a:latin typeface="Times New Roman" panose="02020603050405020304" pitchFamily="18" charset="0"/>
              </a:rPr>
              <a:t>Tunable</a:t>
            </a:r>
            <a:r>
              <a:rPr lang="en-GB" b="1" dirty="0">
                <a:latin typeface="Times New Roman" panose="02020603050405020304" pitchFamily="18" charset="0"/>
              </a:rPr>
              <a:t> emission properties</a:t>
            </a:r>
            <a:r>
              <a:rPr lang="en-GB" dirty="0">
                <a:latin typeface="Times New Roman" panose="02020603050405020304" pitchFamily="18" charset="0"/>
              </a:rPr>
              <a:t>: The emission properties of LECs can be tuned by varying the composition and thickness of the light-emitting layer, allowing for the development of devices with different </a:t>
            </a:r>
            <a:r>
              <a:rPr lang="en-GB" dirty="0" err="1">
                <a:latin typeface="Times New Roman" panose="02020603050405020304" pitchFamily="18" charset="0"/>
              </a:rPr>
              <a:t>colors</a:t>
            </a:r>
            <a:r>
              <a:rPr lang="en-GB" dirty="0">
                <a:latin typeface="Times New Roman" panose="02020603050405020304" pitchFamily="18" charset="0"/>
              </a:rPr>
              <a:t> and spectral properties. </a:t>
            </a:r>
          </a:p>
        </p:txBody>
      </p:sp>
    </p:spTree>
    <p:extLst>
      <p:ext uri="{BB962C8B-B14F-4D97-AF65-F5344CB8AC3E}">
        <p14:creationId xmlns:p14="http://schemas.microsoft.com/office/powerpoint/2010/main" val="33938160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612845"/>
            <a:ext cx="11201400" cy="5028556"/>
          </a:xfrm>
          <a:prstGeom prst="rect">
            <a:avLst/>
          </a:prstGeom>
        </p:spPr>
        <p:txBody>
          <a:bodyPr wrap="square">
            <a:spAutoFit/>
          </a:bodyPr>
          <a:lstStyle/>
          <a:p>
            <a:pPr>
              <a:lnSpc>
                <a:spcPct val="150000"/>
              </a:lnSpc>
            </a:pPr>
            <a:r>
              <a:rPr lang="en-US" b="1" dirty="0">
                <a:solidFill>
                  <a:srgbClr val="000000"/>
                </a:solidFill>
                <a:latin typeface="Times New Roman" panose="02020603050405020304" pitchFamily="18" charset="0"/>
              </a:rPr>
              <a:t>Applications </a:t>
            </a:r>
            <a:endParaRPr lang="en-US" dirty="0">
              <a:solidFill>
                <a:srgbClr val="000000"/>
              </a:solidFill>
              <a:latin typeface="Times New Roman" panose="02020603050405020304" pitchFamily="18" charset="0"/>
            </a:endParaRPr>
          </a:p>
          <a:p>
            <a:pPr>
              <a:lnSpc>
                <a:spcPct val="150000"/>
              </a:lnSpc>
            </a:pPr>
            <a:r>
              <a:rPr lang="en-GB" dirty="0">
                <a:solidFill>
                  <a:srgbClr val="000000"/>
                </a:solidFill>
                <a:latin typeface="Times New Roman" panose="02020603050405020304" pitchFamily="18" charset="0"/>
              </a:rPr>
              <a:t>Light-emitting electrochemical cells (LECs) have a wide range of potential applications due to their low cost, simplicity, and flexibility. </a:t>
            </a:r>
          </a:p>
          <a:p>
            <a:pPr>
              <a:lnSpc>
                <a:spcPct val="150000"/>
              </a:lnSpc>
            </a:pPr>
            <a:r>
              <a:rPr lang="en-GB" dirty="0">
                <a:solidFill>
                  <a:srgbClr val="000000"/>
                </a:solidFill>
                <a:latin typeface="Times New Roman" panose="02020603050405020304" pitchFamily="18" charset="0"/>
              </a:rPr>
              <a:t>• </a:t>
            </a:r>
            <a:r>
              <a:rPr lang="en-GB" b="1" dirty="0">
                <a:solidFill>
                  <a:srgbClr val="000000"/>
                </a:solidFill>
                <a:latin typeface="Times New Roman" panose="02020603050405020304" pitchFamily="18" charset="0"/>
              </a:rPr>
              <a:t>Lighting</a:t>
            </a:r>
            <a:r>
              <a:rPr lang="en-GB" dirty="0">
                <a:solidFill>
                  <a:srgbClr val="000000"/>
                </a:solidFill>
                <a:latin typeface="Times New Roman" panose="02020603050405020304" pitchFamily="18" charset="0"/>
              </a:rPr>
              <a:t>: LECs can be used to produce bright and energy-efficient lighting sources, with the potential to replace traditional incandescent or fluorescent bulbs. </a:t>
            </a:r>
          </a:p>
          <a:p>
            <a:pPr>
              <a:lnSpc>
                <a:spcPct val="150000"/>
              </a:lnSpc>
            </a:pPr>
            <a:r>
              <a:rPr lang="en-GB" dirty="0">
                <a:solidFill>
                  <a:srgbClr val="000000"/>
                </a:solidFill>
                <a:latin typeface="Times New Roman" panose="02020603050405020304" pitchFamily="18" charset="0"/>
              </a:rPr>
              <a:t>• </a:t>
            </a:r>
            <a:r>
              <a:rPr lang="en-GB" b="1" dirty="0">
                <a:solidFill>
                  <a:srgbClr val="000000"/>
                </a:solidFill>
                <a:latin typeface="Times New Roman" panose="02020603050405020304" pitchFamily="18" charset="0"/>
              </a:rPr>
              <a:t>Displays</a:t>
            </a:r>
            <a:r>
              <a:rPr lang="en-GB" dirty="0">
                <a:solidFill>
                  <a:srgbClr val="000000"/>
                </a:solidFill>
                <a:latin typeface="Times New Roman" panose="02020603050405020304" pitchFamily="18" charset="0"/>
              </a:rPr>
              <a:t>: LECs can be used to create flexible and lightweight displays, including large-area displays for signage and advertising, as well as small-scale displays for wearable electronics and mobile devices. </a:t>
            </a:r>
          </a:p>
          <a:p>
            <a:pPr>
              <a:lnSpc>
                <a:spcPct val="150000"/>
              </a:lnSpc>
            </a:pPr>
            <a:r>
              <a:rPr lang="en-GB" dirty="0">
                <a:solidFill>
                  <a:srgbClr val="000000"/>
                </a:solidFill>
                <a:latin typeface="Times New Roman" panose="02020603050405020304" pitchFamily="18" charset="0"/>
              </a:rPr>
              <a:t>• </a:t>
            </a:r>
            <a:r>
              <a:rPr lang="en-GB" b="1" dirty="0">
                <a:solidFill>
                  <a:srgbClr val="000000"/>
                </a:solidFill>
                <a:latin typeface="Times New Roman" panose="02020603050405020304" pitchFamily="18" charset="0"/>
              </a:rPr>
              <a:t>Sensors</a:t>
            </a:r>
            <a:r>
              <a:rPr lang="en-GB" dirty="0">
                <a:solidFill>
                  <a:srgbClr val="000000"/>
                </a:solidFill>
                <a:latin typeface="Times New Roman" panose="02020603050405020304" pitchFamily="18" charset="0"/>
              </a:rPr>
              <a:t>: LECs can be used as sensors for detecting gases, biological molecules, and other </a:t>
            </a:r>
            <a:r>
              <a:rPr lang="en-GB" dirty="0" err="1">
                <a:solidFill>
                  <a:srgbClr val="000000"/>
                </a:solidFill>
                <a:latin typeface="Times New Roman" panose="02020603050405020304" pitchFamily="18" charset="0"/>
              </a:rPr>
              <a:t>analytes</a:t>
            </a:r>
            <a:r>
              <a:rPr lang="en-GB" dirty="0">
                <a:solidFill>
                  <a:srgbClr val="000000"/>
                </a:solidFill>
                <a:latin typeface="Times New Roman" panose="02020603050405020304" pitchFamily="18" charset="0"/>
              </a:rPr>
              <a:t>. </a:t>
            </a:r>
          </a:p>
          <a:p>
            <a:pPr>
              <a:lnSpc>
                <a:spcPct val="150000"/>
              </a:lnSpc>
            </a:pPr>
            <a:r>
              <a:rPr lang="en-GB" dirty="0">
                <a:solidFill>
                  <a:srgbClr val="000000"/>
                </a:solidFill>
                <a:latin typeface="Times New Roman" panose="02020603050405020304" pitchFamily="18" charset="0"/>
              </a:rPr>
              <a:t>• </a:t>
            </a:r>
            <a:r>
              <a:rPr lang="en-GB" b="1" dirty="0">
                <a:solidFill>
                  <a:srgbClr val="000000"/>
                </a:solidFill>
                <a:latin typeface="Times New Roman" panose="02020603050405020304" pitchFamily="18" charset="0"/>
              </a:rPr>
              <a:t>Photovoltaics</a:t>
            </a:r>
            <a:r>
              <a:rPr lang="en-GB" dirty="0">
                <a:solidFill>
                  <a:srgbClr val="000000"/>
                </a:solidFill>
                <a:latin typeface="Times New Roman" panose="02020603050405020304" pitchFamily="18" charset="0"/>
              </a:rPr>
              <a:t>: LECs can be used to produce electricity from sunlight, by combining a light-absorbing layer with a light-emitting layer. </a:t>
            </a:r>
          </a:p>
          <a:p>
            <a:pPr>
              <a:lnSpc>
                <a:spcPct val="150000"/>
              </a:lnSpc>
            </a:pPr>
            <a:r>
              <a:rPr lang="en-GB" dirty="0">
                <a:solidFill>
                  <a:srgbClr val="000000"/>
                </a:solidFill>
                <a:latin typeface="Times New Roman" panose="02020603050405020304" pitchFamily="18" charset="0"/>
              </a:rPr>
              <a:t>• </a:t>
            </a:r>
            <a:r>
              <a:rPr lang="en-GB" b="1" dirty="0">
                <a:solidFill>
                  <a:srgbClr val="000000"/>
                </a:solidFill>
                <a:latin typeface="Times New Roman" panose="02020603050405020304" pitchFamily="18" charset="0"/>
              </a:rPr>
              <a:t>Medical applications</a:t>
            </a:r>
            <a:r>
              <a:rPr lang="en-GB" dirty="0">
                <a:solidFill>
                  <a:srgbClr val="000000"/>
                </a:solidFill>
                <a:latin typeface="Times New Roman" panose="02020603050405020304" pitchFamily="18" charset="0"/>
              </a:rPr>
              <a:t>: LECs can be used in medical applications, such as in wearable devices that monitor vital signs, as well as in implantable devices that require low-power and long-lasting light. </a:t>
            </a:r>
          </a:p>
        </p:txBody>
      </p:sp>
    </p:spTree>
    <p:extLst>
      <p:ext uri="{BB962C8B-B14F-4D97-AF65-F5344CB8AC3E}">
        <p14:creationId xmlns:p14="http://schemas.microsoft.com/office/powerpoint/2010/main" val="1425568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8922" y="222961"/>
            <a:ext cx="5927725" cy="51435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C00000"/>
                </a:solidFill>
              </a:rPr>
              <a:t>Discovery of Liquid </a:t>
            </a:r>
            <a:r>
              <a:rPr sz="3200" spc="-5" dirty="0">
                <a:solidFill>
                  <a:srgbClr val="C00000"/>
                </a:solidFill>
              </a:rPr>
              <a:t>Crystal</a:t>
            </a:r>
            <a:r>
              <a:rPr sz="3200" spc="-65" dirty="0">
                <a:solidFill>
                  <a:srgbClr val="C00000"/>
                </a:solidFill>
              </a:rPr>
              <a:t> </a:t>
            </a:r>
            <a:r>
              <a:rPr sz="3200" dirty="0">
                <a:solidFill>
                  <a:srgbClr val="C00000"/>
                </a:solidFill>
              </a:rPr>
              <a:t>(LC)</a:t>
            </a:r>
            <a:endParaRPr sz="3200"/>
          </a:p>
        </p:txBody>
      </p:sp>
      <p:sp>
        <p:nvSpPr>
          <p:cNvPr id="3" name="object 3"/>
          <p:cNvSpPr/>
          <p:nvPr/>
        </p:nvSpPr>
        <p:spPr>
          <a:xfrm>
            <a:off x="613208" y="4858637"/>
            <a:ext cx="0" cy="356870"/>
          </a:xfrm>
          <a:custGeom>
            <a:avLst/>
            <a:gdLst/>
            <a:ahLst/>
            <a:cxnLst/>
            <a:rect l="l" t="t" r="r" b="b"/>
            <a:pathLst>
              <a:path h="356870">
                <a:moveTo>
                  <a:pt x="0" y="356522"/>
                </a:moveTo>
                <a:lnTo>
                  <a:pt x="0" y="0"/>
                </a:lnTo>
              </a:path>
            </a:pathLst>
          </a:custGeom>
          <a:ln w="3175">
            <a:solidFill>
              <a:srgbClr val="000000"/>
            </a:solidFill>
          </a:ln>
        </p:spPr>
        <p:txBody>
          <a:bodyPr wrap="square" lIns="0" tIns="0" rIns="0" bIns="0" rtlCol="0"/>
          <a:lstStyle/>
          <a:p>
            <a:endParaRPr/>
          </a:p>
        </p:txBody>
      </p:sp>
      <p:sp>
        <p:nvSpPr>
          <p:cNvPr id="4" name="object 4"/>
          <p:cNvSpPr/>
          <p:nvPr/>
        </p:nvSpPr>
        <p:spPr>
          <a:xfrm>
            <a:off x="612417" y="4847599"/>
            <a:ext cx="0" cy="374650"/>
          </a:xfrm>
          <a:custGeom>
            <a:avLst/>
            <a:gdLst/>
            <a:ahLst/>
            <a:cxnLst/>
            <a:rect l="l" t="t" r="r" b="b"/>
            <a:pathLst>
              <a:path h="374650">
                <a:moveTo>
                  <a:pt x="0" y="0"/>
                </a:moveTo>
                <a:lnTo>
                  <a:pt x="0" y="374102"/>
                </a:lnTo>
              </a:path>
            </a:pathLst>
          </a:custGeom>
          <a:ln w="20350">
            <a:solidFill>
              <a:srgbClr val="000000"/>
            </a:solidFill>
          </a:ln>
        </p:spPr>
        <p:txBody>
          <a:bodyPr wrap="square" lIns="0" tIns="0" rIns="0" bIns="0" rtlCol="0"/>
          <a:lstStyle/>
          <a:p>
            <a:endParaRPr/>
          </a:p>
        </p:txBody>
      </p:sp>
      <p:sp>
        <p:nvSpPr>
          <p:cNvPr id="5" name="object 5"/>
          <p:cNvSpPr/>
          <p:nvPr/>
        </p:nvSpPr>
        <p:spPr>
          <a:xfrm>
            <a:off x="664011" y="4889085"/>
            <a:ext cx="0" cy="297180"/>
          </a:xfrm>
          <a:custGeom>
            <a:avLst/>
            <a:gdLst/>
            <a:ahLst/>
            <a:cxnLst/>
            <a:rect l="l" t="t" r="r" b="b"/>
            <a:pathLst>
              <a:path h="297179">
                <a:moveTo>
                  <a:pt x="0" y="297136"/>
                </a:moveTo>
                <a:lnTo>
                  <a:pt x="0" y="0"/>
                </a:lnTo>
              </a:path>
            </a:pathLst>
          </a:custGeom>
          <a:ln w="3175">
            <a:solidFill>
              <a:srgbClr val="000000"/>
            </a:solidFill>
          </a:ln>
        </p:spPr>
        <p:txBody>
          <a:bodyPr wrap="square" lIns="0" tIns="0" rIns="0" bIns="0" rtlCol="0"/>
          <a:lstStyle/>
          <a:p>
            <a:endParaRPr/>
          </a:p>
        </p:txBody>
      </p:sp>
      <p:sp>
        <p:nvSpPr>
          <p:cNvPr id="6" name="object 6"/>
          <p:cNvSpPr/>
          <p:nvPr/>
        </p:nvSpPr>
        <p:spPr>
          <a:xfrm>
            <a:off x="663181" y="4882544"/>
            <a:ext cx="0" cy="303530"/>
          </a:xfrm>
          <a:custGeom>
            <a:avLst/>
            <a:gdLst/>
            <a:ahLst/>
            <a:cxnLst/>
            <a:rect l="l" t="t" r="r" b="b"/>
            <a:pathLst>
              <a:path h="303529">
                <a:moveTo>
                  <a:pt x="0" y="0"/>
                </a:moveTo>
                <a:lnTo>
                  <a:pt x="0" y="302922"/>
                </a:lnTo>
              </a:path>
            </a:pathLst>
          </a:custGeom>
          <a:ln w="20274">
            <a:solidFill>
              <a:srgbClr val="000000"/>
            </a:solidFill>
          </a:ln>
        </p:spPr>
        <p:txBody>
          <a:bodyPr wrap="square" lIns="0" tIns="0" rIns="0" bIns="0" rtlCol="0"/>
          <a:lstStyle/>
          <a:p>
            <a:endParaRPr/>
          </a:p>
        </p:txBody>
      </p:sp>
      <p:sp>
        <p:nvSpPr>
          <p:cNvPr id="7" name="object 7"/>
          <p:cNvSpPr/>
          <p:nvPr/>
        </p:nvSpPr>
        <p:spPr>
          <a:xfrm>
            <a:off x="616072" y="5219452"/>
            <a:ext cx="309245" cy="177165"/>
          </a:xfrm>
          <a:custGeom>
            <a:avLst/>
            <a:gdLst/>
            <a:ahLst/>
            <a:cxnLst/>
            <a:rect l="l" t="t" r="r" b="b"/>
            <a:pathLst>
              <a:path w="309244" h="177164">
                <a:moveTo>
                  <a:pt x="309017" y="176863"/>
                </a:moveTo>
                <a:lnTo>
                  <a:pt x="0" y="0"/>
                </a:lnTo>
              </a:path>
            </a:pathLst>
          </a:custGeom>
          <a:ln w="3610">
            <a:solidFill>
              <a:srgbClr val="000000"/>
            </a:solidFill>
          </a:ln>
        </p:spPr>
        <p:txBody>
          <a:bodyPr wrap="square" lIns="0" tIns="0" rIns="0" bIns="0" rtlCol="0"/>
          <a:lstStyle/>
          <a:p>
            <a:endParaRPr/>
          </a:p>
        </p:txBody>
      </p:sp>
      <p:sp>
        <p:nvSpPr>
          <p:cNvPr id="8" name="object 8"/>
          <p:cNvSpPr/>
          <p:nvPr/>
        </p:nvSpPr>
        <p:spPr>
          <a:xfrm>
            <a:off x="602242" y="5209907"/>
            <a:ext cx="323850" cy="198755"/>
          </a:xfrm>
          <a:custGeom>
            <a:avLst/>
            <a:gdLst/>
            <a:ahLst/>
            <a:cxnLst/>
            <a:rect l="l" t="t" r="r" b="b"/>
            <a:pathLst>
              <a:path w="323850" h="198754">
                <a:moveTo>
                  <a:pt x="20350" y="0"/>
                </a:moveTo>
                <a:lnTo>
                  <a:pt x="0" y="11793"/>
                </a:lnTo>
                <a:lnTo>
                  <a:pt x="323502" y="198735"/>
                </a:lnTo>
                <a:lnTo>
                  <a:pt x="323502" y="175367"/>
                </a:lnTo>
                <a:lnTo>
                  <a:pt x="20350" y="0"/>
                </a:lnTo>
                <a:close/>
              </a:path>
            </a:pathLst>
          </a:custGeom>
          <a:solidFill>
            <a:srgbClr val="000000"/>
          </a:solidFill>
        </p:spPr>
        <p:txBody>
          <a:bodyPr wrap="square" lIns="0" tIns="0" rIns="0" bIns="0" rtlCol="0"/>
          <a:lstStyle/>
          <a:p>
            <a:endParaRPr/>
          </a:p>
        </p:txBody>
      </p:sp>
      <p:sp>
        <p:nvSpPr>
          <p:cNvPr id="9" name="object 9"/>
          <p:cNvSpPr/>
          <p:nvPr/>
        </p:nvSpPr>
        <p:spPr>
          <a:xfrm>
            <a:off x="930886" y="5219452"/>
            <a:ext cx="307975" cy="177165"/>
          </a:xfrm>
          <a:custGeom>
            <a:avLst/>
            <a:gdLst/>
            <a:ahLst/>
            <a:cxnLst/>
            <a:rect l="l" t="t" r="r" b="b"/>
            <a:pathLst>
              <a:path w="307975" h="177164">
                <a:moveTo>
                  <a:pt x="307540" y="0"/>
                </a:moveTo>
                <a:lnTo>
                  <a:pt x="0" y="176863"/>
                </a:lnTo>
              </a:path>
            </a:pathLst>
          </a:custGeom>
          <a:ln w="3605">
            <a:solidFill>
              <a:srgbClr val="000000"/>
            </a:solidFill>
          </a:ln>
        </p:spPr>
        <p:txBody>
          <a:bodyPr wrap="square" lIns="0" tIns="0" rIns="0" bIns="0" rtlCol="0"/>
          <a:lstStyle/>
          <a:p>
            <a:endParaRPr/>
          </a:p>
        </p:txBody>
      </p:sp>
      <p:sp>
        <p:nvSpPr>
          <p:cNvPr id="10" name="object 10"/>
          <p:cNvSpPr/>
          <p:nvPr/>
        </p:nvSpPr>
        <p:spPr>
          <a:xfrm>
            <a:off x="925744" y="5209907"/>
            <a:ext cx="325120" cy="198755"/>
          </a:xfrm>
          <a:custGeom>
            <a:avLst/>
            <a:gdLst/>
            <a:ahLst/>
            <a:cxnLst/>
            <a:rect l="l" t="t" r="r" b="b"/>
            <a:pathLst>
              <a:path w="325119" h="198754">
                <a:moveTo>
                  <a:pt x="304641" y="0"/>
                </a:moveTo>
                <a:lnTo>
                  <a:pt x="0" y="175367"/>
                </a:lnTo>
                <a:lnTo>
                  <a:pt x="0" y="198735"/>
                </a:lnTo>
                <a:lnTo>
                  <a:pt x="324992" y="11793"/>
                </a:lnTo>
                <a:lnTo>
                  <a:pt x="304641" y="0"/>
                </a:lnTo>
                <a:close/>
              </a:path>
            </a:pathLst>
          </a:custGeom>
          <a:solidFill>
            <a:srgbClr val="000000"/>
          </a:solidFill>
        </p:spPr>
        <p:txBody>
          <a:bodyPr wrap="square" lIns="0" tIns="0" rIns="0" bIns="0" rtlCol="0"/>
          <a:lstStyle/>
          <a:p>
            <a:endParaRPr/>
          </a:p>
        </p:txBody>
      </p:sp>
      <p:sp>
        <p:nvSpPr>
          <p:cNvPr id="11" name="object 11"/>
          <p:cNvSpPr/>
          <p:nvPr/>
        </p:nvSpPr>
        <p:spPr>
          <a:xfrm>
            <a:off x="930886" y="5190506"/>
            <a:ext cx="257175" cy="146685"/>
          </a:xfrm>
          <a:custGeom>
            <a:avLst/>
            <a:gdLst/>
            <a:ahLst/>
            <a:cxnLst/>
            <a:rect l="l" t="t" r="r" b="b"/>
            <a:pathLst>
              <a:path w="257175" h="146685">
                <a:moveTo>
                  <a:pt x="256802" y="0"/>
                </a:moveTo>
                <a:lnTo>
                  <a:pt x="0" y="146421"/>
                </a:lnTo>
              </a:path>
            </a:pathLst>
          </a:custGeom>
          <a:ln w="3613">
            <a:solidFill>
              <a:srgbClr val="000000"/>
            </a:solidFill>
          </a:ln>
        </p:spPr>
        <p:txBody>
          <a:bodyPr wrap="square" lIns="0" tIns="0" rIns="0" bIns="0" rtlCol="0"/>
          <a:lstStyle/>
          <a:p>
            <a:endParaRPr/>
          </a:p>
        </p:txBody>
      </p:sp>
      <p:sp>
        <p:nvSpPr>
          <p:cNvPr id="12" name="object 12"/>
          <p:cNvSpPr/>
          <p:nvPr/>
        </p:nvSpPr>
        <p:spPr>
          <a:xfrm>
            <a:off x="921443" y="5176677"/>
            <a:ext cx="273050" cy="170180"/>
          </a:xfrm>
          <a:custGeom>
            <a:avLst/>
            <a:gdLst/>
            <a:ahLst/>
            <a:cxnLst/>
            <a:rect l="l" t="t" r="r" b="b"/>
            <a:pathLst>
              <a:path w="273050" h="170179">
                <a:moveTo>
                  <a:pt x="262506" y="0"/>
                </a:moveTo>
                <a:lnTo>
                  <a:pt x="0" y="152216"/>
                </a:lnTo>
                <a:lnTo>
                  <a:pt x="10097" y="169580"/>
                </a:lnTo>
                <a:lnTo>
                  <a:pt x="272697" y="17366"/>
                </a:lnTo>
                <a:lnTo>
                  <a:pt x="262506" y="0"/>
                </a:lnTo>
                <a:close/>
              </a:path>
            </a:pathLst>
          </a:custGeom>
          <a:solidFill>
            <a:srgbClr val="000000"/>
          </a:solidFill>
        </p:spPr>
        <p:txBody>
          <a:bodyPr wrap="square" lIns="0" tIns="0" rIns="0" bIns="0" rtlCol="0"/>
          <a:lstStyle/>
          <a:p>
            <a:endParaRPr/>
          </a:p>
        </p:txBody>
      </p:sp>
      <p:sp>
        <p:nvSpPr>
          <p:cNvPr id="13" name="object 13"/>
          <p:cNvSpPr/>
          <p:nvPr/>
        </p:nvSpPr>
        <p:spPr>
          <a:xfrm>
            <a:off x="1241356" y="4857135"/>
            <a:ext cx="0" cy="356870"/>
          </a:xfrm>
          <a:custGeom>
            <a:avLst/>
            <a:gdLst/>
            <a:ahLst/>
            <a:cxnLst/>
            <a:rect l="l" t="t" r="r" b="b"/>
            <a:pathLst>
              <a:path h="356870">
                <a:moveTo>
                  <a:pt x="0" y="0"/>
                </a:moveTo>
                <a:lnTo>
                  <a:pt x="0" y="356522"/>
                </a:lnTo>
              </a:path>
            </a:pathLst>
          </a:custGeom>
          <a:ln w="3175">
            <a:solidFill>
              <a:srgbClr val="000000"/>
            </a:solidFill>
          </a:ln>
        </p:spPr>
        <p:txBody>
          <a:bodyPr wrap="square" lIns="0" tIns="0" rIns="0" bIns="0" rtlCol="0"/>
          <a:lstStyle/>
          <a:p>
            <a:endParaRPr/>
          </a:p>
        </p:txBody>
      </p:sp>
      <p:sp>
        <p:nvSpPr>
          <p:cNvPr id="14" name="object 14"/>
          <p:cNvSpPr/>
          <p:nvPr/>
        </p:nvSpPr>
        <p:spPr>
          <a:xfrm>
            <a:off x="1240561" y="4853384"/>
            <a:ext cx="0" cy="368935"/>
          </a:xfrm>
          <a:custGeom>
            <a:avLst/>
            <a:gdLst/>
            <a:ahLst/>
            <a:cxnLst/>
            <a:rect l="l" t="t" r="r" b="b"/>
            <a:pathLst>
              <a:path h="368935">
                <a:moveTo>
                  <a:pt x="0" y="0"/>
                </a:moveTo>
                <a:lnTo>
                  <a:pt x="0" y="368316"/>
                </a:lnTo>
              </a:path>
            </a:pathLst>
          </a:custGeom>
          <a:ln w="20351">
            <a:solidFill>
              <a:srgbClr val="000000"/>
            </a:solidFill>
          </a:ln>
        </p:spPr>
        <p:txBody>
          <a:bodyPr wrap="square" lIns="0" tIns="0" rIns="0" bIns="0" rtlCol="0"/>
          <a:lstStyle/>
          <a:p>
            <a:endParaRPr/>
          </a:p>
        </p:txBody>
      </p:sp>
      <p:sp>
        <p:nvSpPr>
          <p:cNvPr id="15" name="object 15"/>
          <p:cNvSpPr/>
          <p:nvPr/>
        </p:nvSpPr>
        <p:spPr>
          <a:xfrm>
            <a:off x="929484" y="4675980"/>
            <a:ext cx="307975" cy="177165"/>
          </a:xfrm>
          <a:custGeom>
            <a:avLst/>
            <a:gdLst/>
            <a:ahLst/>
            <a:cxnLst/>
            <a:rect l="l" t="t" r="r" b="b"/>
            <a:pathLst>
              <a:path w="307975" h="177164">
                <a:moveTo>
                  <a:pt x="0" y="0"/>
                </a:moveTo>
                <a:lnTo>
                  <a:pt x="307508" y="176870"/>
                </a:lnTo>
              </a:path>
            </a:pathLst>
          </a:custGeom>
          <a:ln w="3604">
            <a:solidFill>
              <a:srgbClr val="000000"/>
            </a:solidFill>
          </a:ln>
        </p:spPr>
        <p:txBody>
          <a:bodyPr wrap="square" lIns="0" tIns="0" rIns="0" bIns="0" rtlCol="0"/>
          <a:lstStyle/>
          <a:p>
            <a:endParaRPr/>
          </a:p>
        </p:txBody>
      </p:sp>
      <p:sp>
        <p:nvSpPr>
          <p:cNvPr id="16" name="object 16"/>
          <p:cNvSpPr/>
          <p:nvPr/>
        </p:nvSpPr>
        <p:spPr>
          <a:xfrm>
            <a:off x="925744" y="4660658"/>
            <a:ext cx="314960" cy="198755"/>
          </a:xfrm>
          <a:custGeom>
            <a:avLst/>
            <a:gdLst/>
            <a:ahLst/>
            <a:cxnLst/>
            <a:rect l="l" t="t" r="r" b="b"/>
            <a:pathLst>
              <a:path w="314959" h="198754">
                <a:moveTo>
                  <a:pt x="0" y="0"/>
                </a:moveTo>
                <a:lnTo>
                  <a:pt x="0" y="23151"/>
                </a:lnTo>
                <a:lnTo>
                  <a:pt x="304641" y="198520"/>
                </a:lnTo>
                <a:lnTo>
                  <a:pt x="314832" y="192725"/>
                </a:lnTo>
                <a:lnTo>
                  <a:pt x="314832" y="181154"/>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29484" y="4735367"/>
            <a:ext cx="257175" cy="147955"/>
          </a:xfrm>
          <a:custGeom>
            <a:avLst/>
            <a:gdLst/>
            <a:ahLst/>
            <a:cxnLst/>
            <a:rect l="l" t="t" r="r" b="b"/>
            <a:pathLst>
              <a:path w="257175" h="147954">
                <a:moveTo>
                  <a:pt x="0" y="0"/>
                </a:moveTo>
                <a:lnTo>
                  <a:pt x="256709" y="147923"/>
                </a:lnTo>
              </a:path>
            </a:pathLst>
          </a:custGeom>
          <a:ln w="3602">
            <a:solidFill>
              <a:srgbClr val="000000"/>
            </a:solidFill>
          </a:ln>
        </p:spPr>
        <p:txBody>
          <a:bodyPr wrap="square" lIns="0" tIns="0" rIns="0" bIns="0" rtlCol="0"/>
          <a:lstStyle/>
          <a:p>
            <a:endParaRPr/>
          </a:p>
        </p:txBody>
      </p:sp>
      <p:sp>
        <p:nvSpPr>
          <p:cNvPr id="18" name="object 18"/>
          <p:cNvSpPr/>
          <p:nvPr/>
        </p:nvSpPr>
        <p:spPr>
          <a:xfrm>
            <a:off x="921443" y="4723040"/>
            <a:ext cx="273050" cy="168275"/>
          </a:xfrm>
          <a:custGeom>
            <a:avLst/>
            <a:gdLst/>
            <a:ahLst/>
            <a:cxnLst/>
            <a:rect l="l" t="t" r="r" b="b"/>
            <a:pathLst>
              <a:path w="273050" h="168275">
                <a:moveTo>
                  <a:pt x="10097" y="0"/>
                </a:moveTo>
                <a:lnTo>
                  <a:pt x="0" y="17366"/>
                </a:lnTo>
                <a:lnTo>
                  <a:pt x="262506" y="168080"/>
                </a:lnTo>
                <a:lnTo>
                  <a:pt x="272697" y="150714"/>
                </a:lnTo>
                <a:lnTo>
                  <a:pt x="10097" y="0"/>
                </a:lnTo>
                <a:close/>
              </a:path>
            </a:pathLst>
          </a:custGeom>
          <a:solidFill>
            <a:srgbClr val="000000"/>
          </a:solidFill>
        </p:spPr>
        <p:txBody>
          <a:bodyPr wrap="square" lIns="0" tIns="0" rIns="0" bIns="0" rtlCol="0"/>
          <a:lstStyle/>
          <a:p>
            <a:endParaRPr/>
          </a:p>
        </p:txBody>
      </p:sp>
      <p:sp>
        <p:nvSpPr>
          <p:cNvPr id="19" name="object 19"/>
          <p:cNvSpPr/>
          <p:nvPr/>
        </p:nvSpPr>
        <p:spPr>
          <a:xfrm>
            <a:off x="614642" y="4675980"/>
            <a:ext cx="309245" cy="177165"/>
          </a:xfrm>
          <a:custGeom>
            <a:avLst/>
            <a:gdLst/>
            <a:ahLst/>
            <a:cxnLst/>
            <a:rect l="l" t="t" r="r" b="b"/>
            <a:pathLst>
              <a:path w="309244" h="177164">
                <a:moveTo>
                  <a:pt x="0" y="176870"/>
                </a:moveTo>
                <a:lnTo>
                  <a:pt x="309014" y="0"/>
                </a:lnTo>
              </a:path>
            </a:pathLst>
          </a:custGeom>
          <a:ln w="3609">
            <a:solidFill>
              <a:srgbClr val="000000"/>
            </a:solidFill>
          </a:ln>
        </p:spPr>
        <p:txBody>
          <a:bodyPr wrap="square" lIns="0" tIns="0" rIns="0" bIns="0" rtlCol="0"/>
          <a:lstStyle/>
          <a:p>
            <a:endParaRPr/>
          </a:p>
        </p:txBody>
      </p:sp>
      <p:sp>
        <p:nvSpPr>
          <p:cNvPr id="20" name="object 20"/>
          <p:cNvSpPr/>
          <p:nvPr/>
        </p:nvSpPr>
        <p:spPr>
          <a:xfrm>
            <a:off x="602242" y="4660658"/>
            <a:ext cx="323850" cy="198755"/>
          </a:xfrm>
          <a:custGeom>
            <a:avLst/>
            <a:gdLst/>
            <a:ahLst/>
            <a:cxnLst/>
            <a:rect l="l" t="t" r="r" b="b"/>
            <a:pathLst>
              <a:path w="323850" h="198754">
                <a:moveTo>
                  <a:pt x="323502" y="0"/>
                </a:moveTo>
                <a:lnTo>
                  <a:pt x="0" y="186940"/>
                </a:lnTo>
                <a:lnTo>
                  <a:pt x="20350" y="198520"/>
                </a:lnTo>
                <a:lnTo>
                  <a:pt x="323502" y="23151"/>
                </a:lnTo>
                <a:lnTo>
                  <a:pt x="323502" y="0"/>
                </a:lnTo>
                <a:close/>
              </a:path>
            </a:pathLst>
          </a:custGeom>
          <a:solidFill>
            <a:srgbClr val="000000"/>
          </a:solidFill>
        </p:spPr>
        <p:txBody>
          <a:bodyPr wrap="square" lIns="0" tIns="0" rIns="0" bIns="0" rtlCol="0"/>
          <a:lstStyle/>
          <a:p>
            <a:endParaRPr/>
          </a:p>
        </p:txBody>
      </p:sp>
      <p:sp>
        <p:nvSpPr>
          <p:cNvPr id="21" name="object 21"/>
          <p:cNvSpPr/>
          <p:nvPr/>
        </p:nvSpPr>
        <p:spPr>
          <a:xfrm>
            <a:off x="1244223" y="4675980"/>
            <a:ext cx="309245" cy="177165"/>
          </a:xfrm>
          <a:custGeom>
            <a:avLst/>
            <a:gdLst/>
            <a:ahLst/>
            <a:cxnLst/>
            <a:rect l="l" t="t" r="r" b="b"/>
            <a:pathLst>
              <a:path w="309244" h="177164">
                <a:moveTo>
                  <a:pt x="309035" y="0"/>
                </a:moveTo>
                <a:lnTo>
                  <a:pt x="0" y="176870"/>
                </a:lnTo>
              </a:path>
            </a:pathLst>
          </a:custGeom>
          <a:ln w="3610">
            <a:solidFill>
              <a:srgbClr val="000000"/>
            </a:solidFill>
          </a:ln>
        </p:spPr>
        <p:txBody>
          <a:bodyPr wrap="square" lIns="0" tIns="0" rIns="0" bIns="0" rtlCol="0"/>
          <a:lstStyle/>
          <a:p>
            <a:endParaRPr/>
          </a:p>
        </p:txBody>
      </p:sp>
      <p:sp>
        <p:nvSpPr>
          <p:cNvPr id="22" name="object 22"/>
          <p:cNvSpPr/>
          <p:nvPr/>
        </p:nvSpPr>
        <p:spPr>
          <a:xfrm>
            <a:off x="1240577" y="4660658"/>
            <a:ext cx="313690" cy="198755"/>
          </a:xfrm>
          <a:custGeom>
            <a:avLst/>
            <a:gdLst/>
            <a:ahLst/>
            <a:cxnLst/>
            <a:rect l="l" t="t" r="r" b="b"/>
            <a:pathLst>
              <a:path w="313690" h="198754">
                <a:moveTo>
                  <a:pt x="313305" y="0"/>
                </a:moveTo>
                <a:lnTo>
                  <a:pt x="0" y="181154"/>
                </a:lnTo>
                <a:lnTo>
                  <a:pt x="0" y="192725"/>
                </a:lnTo>
                <a:lnTo>
                  <a:pt x="10159" y="198520"/>
                </a:lnTo>
                <a:lnTo>
                  <a:pt x="313305" y="23151"/>
                </a:lnTo>
                <a:lnTo>
                  <a:pt x="313305" y="0"/>
                </a:lnTo>
                <a:close/>
              </a:path>
            </a:pathLst>
          </a:custGeom>
          <a:solidFill>
            <a:srgbClr val="000000"/>
          </a:solidFill>
        </p:spPr>
        <p:txBody>
          <a:bodyPr wrap="square" lIns="0" tIns="0" rIns="0" bIns="0" rtlCol="0"/>
          <a:lstStyle/>
          <a:p>
            <a:endParaRPr/>
          </a:p>
        </p:txBody>
      </p:sp>
      <p:sp>
        <p:nvSpPr>
          <p:cNvPr id="23" name="object 23"/>
          <p:cNvSpPr txBox="1"/>
          <p:nvPr/>
        </p:nvSpPr>
        <p:spPr>
          <a:xfrm>
            <a:off x="1465731" y="4179479"/>
            <a:ext cx="78740" cy="257810"/>
          </a:xfrm>
          <a:prstGeom prst="rect">
            <a:avLst/>
          </a:prstGeom>
        </p:spPr>
        <p:txBody>
          <a:bodyPr vert="horz" wrap="square" lIns="0" tIns="15240" rIns="0" bIns="0" rtlCol="0">
            <a:spAutoFit/>
          </a:bodyPr>
          <a:lstStyle/>
          <a:p>
            <a:pPr marL="12700">
              <a:lnSpc>
                <a:spcPct val="100000"/>
              </a:lnSpc>
              <a:spcBef>
                <a:spcPts val="120"/>
              </a:spcBef>
            </a:pPr>
            <a:r>
              <a:rPr sz="1500" spc="-755" dirty="0">
                <a:latin typeface="Arial"/>
                <a:cs typeface="Arial"/>
              </a:rPr>
              <a:t>O</a:t>
            </a:r>
            <a:endParaRPr sz="1500">
              <a:latin typeface="Arial"/>
              <a:cs typeface="Arial"/>
            </a:endParaRPr>
          </a:p>
        </p:txBody>
      </p:sp>
      <p:sp>
        <p:nvSpPr>
          <p:cNvPr id="24" name="object 24"/>
          <p:cNvSpPr/>
          <p:nvPr/>
        </p:nvSpPr>
        <p:spPr>
          <a:xfrm>
            <a:off x="1530041" y="4413585"/>
            <a:ext cx="0" cy="271780"/>
          </a:xfrm>
          <a:custGeom>
            <a:avLst/>
            <a:gdLst/>
            <a:ahLst/>
            <a:cxnLst/>
            <a:rect l="l" t="t" r="r" b="b"/>
            <a:pathLst>
              <a:path h="271779">
                <a:moveTo>
                  <a:pt x="0" y="0"/>
                </a:moveTo>
                <a:lnTo>
                  <a:pt x="0" y="271184"/>
                </a:lnTo>
              </a:path>
            </a:pathLst>
          </a:custGeom>
          <a:ln w="3175">
            <a:solidFill>
              <a:srgbClr val="000000"/>
            </a:solidFill>
          </a:ln>
        </p:spPr>
        <p:txBody>
          <a:bodyPr wrap="square" lIns="0" tIns="0" rIns="0" bIns="0" rtlCol="0"/>
          <a:lstStyle/>
          <a:p>
            <a:endParaRPr/>
          </a:p>
        </p:txBody>
      </p:sp>
      <p:sp>
        <p:nvSpPr>
          <p:cNvPr id="25" name="object 25"/>
          <p:cNvSpPr/>
          <p:nvPr/>
        </p:nvSpPr>
        <p:spPr>
          <a:xfrm>
            <a:off x="1529246" y="4410039"/>
            <a:ext cx="0" cy="276860"/>
          </a:xfrm>
          <a:custGeom>
            <a:avLst/>
            <a:gdLst/>
            <a:ahLst/>
            <a:cxnLst/>
            <a:rect l="l" t="t" r="r" b="b"/>
            <a:pathLst>
              <a:path h="276860">
                <a:moveTo>
                  <a:pt x="0" y="0"/>
                </a:moveTo>
                <a:lnTo>
                  <a:pt x="0" y="276766"/>
                </a:lnTo>
              </a:path>
            </a:pathLst>
          </a:custGeom>
          <a:ln w="20350">
            <a:solidFill>
              <a:srgbClr val="000000"/>
            </a:solidFill>
          </a:ln>
        </p:spPr>
        <p:txBody>
          <a:bodyPr wrap="square" lIns="0" tIns="0" rIns="0" bIns="0" rtlCol="0"/>
          <a:lstStyle/>
          <a:p>
            <a:endParaRPr/>
          </a:p>
        </p:txBody>
      </p:sp>
      <p:sp>
        <p:nvSpPr>
          <p:cNvPr id="26" name="object 26"/>
          <p:cNvSpPr/>
          <p:nvPr/>
        </p:nvSpPr>
        <p:spPr>
          <a:xfrm>
            <a:off x="1580840" y="4413585"/>
            <a:ext cx="0" cy="271780"/>
          </a:xfrm>
          <a:custGeom>
            <a:avLst/>
            <a:gdLst/>
            <a:ahLst/>
            <a:cxnLst/>
            <a:rect l="l" t="t" r="r" b="b"/>
            <a:pathLst>
              <a:path h="271779">
                <a:moveTo>
                  <a:pt x="0" y="0"/>
                </a:moveTo>
                <a:lnTo>
                  <a:pt x="0" y="271184"/>
                </a:lnTo>
              </a:path>
            </a:pathLst>
          </a:custGeom>
          <a:ln w="3175">
            <a:solidFill>
              <a:srgbClr val="000000"/>
            </a:solidFill>
          </a:ln>
        </p:spPr>
        <p:txBody>
          <a:bodyPr wrap="square" lIns="0" tIns="0" rIns="0" bIns="0" rtlCol="0"/>
          <a:lstStyle/>
          <a:p>
            <a:endParaRPr/>
          </a:p>
        </p:txBody>
      </p:sp>
      <p:sp>
        <p:nvSpPr>
          <p:cNvPr id="27" name="object 27"/>
          <p:cNvSpPr/>
          <p:nvPr/>
        </p:nvSpPr>
        <p:spPr>
          <a:xfrm>
            <a:off x="1580008" y="4410039"/>
            <a:ext cx="0" cy="276860"/>
          </a:xfrm>
          <a:custGeom>
            <a:avLst/>
            <a:gdLst/>
            <a:ahLst/>
            <a:cxnLst/>
            <a:rect l="l" t="t" r="r" b="b"/>
            <a:pathLst>
              <a:path h="276860">
                <a:moveTo>
                  <a:pt x="0" y="0"/>
                </a:moveTo>
                <a:lnTo>
                  <a:pt x="0" y="276766"/>
                </a:lnTo>
              </a:path>
            </a:pathLst>
          </a:custGeom>
          <a:ln w="20274">
            <a:solidFill>
              <a:srgbClr val="000000"/>
            </a:solidFill>
          </a:ln>
        </p:spPr>
        <p:txBody>
          <a:bodyPr wrap="square" lIns="0" tIns="0" rIns="0" bIns="0" rtlCol="0"/>
          <a:lstStyle/>
          <a:p>
            <a:endParaRPr/>
          </a:p>
        </p:txBody>
      </p:sp>
      <p:sp>
        <p:nvSpPr>
          <p:cNvPr id="28" name="object 28"/>
          <p:cNvSpPr txBox="1"/>
          <p:nvPr/>
        </p:nvSpPr>
        <p:spPr>
          <a:xfrm>
            <a:off x="1780564" y="4722915"/>
            <a:ext cx="78740" cy="257810"/>
          </a:xfrm>
          <a:prstGeom prst="rect">
            <a:avLst/>
          </a:prstGeom>
        </p:spPr>
        <p:txBody>
          <a:bodyPr vert="horz" wrap="square" lIns="0" tIns="15240" rIns="0" bIns="0" rtlCol="0">
            <a:spAutoFit/>
          </a:bodyPr>
          <a:lstStyle/>
          <a:p>
            <a:pPr marL="12700">
              <a:lnSpc>
                <a:spcPct val="100000"/>
              </a:lnSpc>
              <a:spcBef>
                <a:spcPts val="120"/>
              </a:spcBef>
            </a:pPr>
            <a:r>
              <a:rPr sz="1500" spc="-755" dirty="0">
                <a:latin typeface="Arial"/>
                <a:cs typeface="Arial"/>
              </a:rPr>
              <a:t>O</a:t>
            </a:r>
            <a:endParaRPr sz="1500">
              <a:latin typeface="Arial"/>
              <a:cs typeface="Arial"/>
            </a:endParaRPr>
          </a:p>
        </p:txBody>
      </p:sp>
      <p:sp>
        <p:nvSpPr>
          <p:cNvPr id="29" name="object 29"/>
          <p:cNvSpPr/>
          <p:nvPr/>
        </p:nvSpPr>
        <p:spPr>
          <a:xfrm>
            <a:off x="1559056" y="4675980"/>
            <a:ext cx="229235" cy="132080"/>
          </a:xfrm>
          <a:custGeom>
            <a:avLst/>
            <a:gdLst/>
            <a:ahLst/>
            <a:cxnLst/>
            <a:rect l="l" t="t" r="r" b="b"/>
            <a:pathLst>
              <a:path w="229235" h="132079">
                <a:moveTo>
                  <a:pt x="229190" y="131846"/>
                </a:moveTo>
                <a:lnTo>
                  <a:pt x="0" y="0"/>
                </a:lnTo>
              </a:path>
            </a:pathLst>
          </a:custGeom>
          <a:ln w="3604">
            <a:solidFill>
              <a:srgbClr val="000000"/>
            </a:solidFill>
          </a:ln>
        </p:spPr>
        <p:txBody>
          <a:bodyPr wrap="square" lIns="0" tIns="0" rIns="0" bIns="0" rtlCol="0"/>
          <a:lstStyle/>
          <a:p>
            <a:endParaRPr/>
          </a:p>
        </p:txBody>
      </p:sp>
      <p:sp>
        <p:nvSpPr>
          <p:cNvPr id="30" name="object 30"/>
          <p:cNvSpPr/>
          <p:nvPr/>
        </p:nvSpPr>
        <p:spPr>
          <a:xfrm>
            <a:off x="1553882" y="4660658"/>
            <a:ext cx="241300" cy="156845"/>
          </a:xfrm>
          <a:custGeom>
            <a:avLst/>
            <a:gdLst/>
            <a:ahLst/>
            <a:cxnLst/>
            <a:rect l="l" t="t" r="r" b="b"/>
            <a:pathLst>
              <a:path w="241300" h="156845">
                <a:moveTo>
                  <a:pt x="0" y="0"/>
                </a:moveTo>
                <a:lnTo>
                  <a:pt x="0" y="23151"/>
                </a:lnTo>
                <a:lnTo>
                  <a:pt x="230655" y="156500"/>
                </a:lnTo>
                <a:lnTo>
                  <a:pt x="240814" y="137632"/>
                </a:lnTo>
                <a:lnTo>
                  <a:pt x="0" y="0"/>
                </a:lnTo>
                <a:close/>
              </a:path>
            </a:pathLst>
          </a:custGeom>
          <a:solidFill>
            <a:srgbClr val="000000"/>
          </a:solidFill>
        </p:spPr>
        <p:txBody>
          <a:bodyPr wrap="square" lIns="0" tIns="0" rIns="0" bIns="0" rtlCol="0"/>
          <a:lstStyle/>
          <a:p>
            <a:endParaRPr/>
          </a:p>
        </p:txBody>
      </p:sp>
      <p:sp>
        <p:nvSpPr>
          <p:cNvPr id="31" name="object 31"/>
          <p:cNvSpPr/>
          <p:nvPr/>
        </p:nvSpPr>
        <p:spPr>
          <a:xfrm>
            <a:off x="1949246" y="4675980"/>
            <a:ext cx="232410" cy="133350"/>
          </a:xfrm>
          <a:custGeom>
            <a:avLst/>
            <a:gdLst/>
            <a:ahLst/>
            <a:cxnLst/>
            <a:rect l="l" t="t" r="r" b="b"/>
            <a:pathLst>
              <a:path w="232410" h="133350">
                <a:moveTo>
                  <a:pt x="232150" y="0"/>
                </a:moveTo>
                <a:lnTo>
                  <a:pt x="0" y="133348"/>
                </a:lnTo>
              </a:path>
            </a:pathLst>
          </a:custGeom>
          <a:ln w="3606">
            <a:solidFill>
              <a:srgbClr val="000000"/>
            </a:solidFill>
          </a:ln>
        </p:spPr>
        <p:txBody>
          <a:bodyPr wrap="square" lIns="0" tIns="0" rIns="0" bIns="0" rtlCol="0"/>
          <a:lstStyle/>
          <a:p>
            <a:endParaRPr/>
          </a:p>
        </p:txBody>
      </p:sp>
      <p:sp>
        <p:nvSpPr>
          <p:cNvPr id="32" name="object 32"/>
          <p:cNvSpPr/>
          <p:nvPr/>
        </p:nvSpPr>
        <p:spPr>
          <a:xfrm>
            <a:off x="1939803" y="4615848"/>
            <a:ext cx="287655" cy="203200"/>
          </a:xfrm>
          <a:custGeom>
            <a:avLst/>
            <a:gdLst/>
            <a:ahLst/>
            <a:cxnLst/>
            <a:rect l="l" t="t" r="r" b="b"/>
            <a:pathLst>
              <a:path w="287655" h="203200">
                <a:moveTo>
                  <a:pt x="232057" y="0"/>
                </a:moveTo>
                <a:lnTo>
                  <a:pt x="0" y="183944"/>
                </a:lnTo>
                <a:lnTo>
                  <a:pt x="10159" y="202813"/>
                </a:lnTo>
                <a:lnTo>
                  <a:pt x="287220" y="92616"/>
                </a:lnTo>
                <a:lnTo>
                  <a:pt x="242248" y="56382"/>
                </a:lnTo>
                <a:lnTo>
                  <a:pt x="232057" y="0"/>
                </a:lnTo>
                <a:close/>
              </a:path>
            </a:pathLst>
          </a:custGeom>
          <a:solidFill>
            <a:srgbClr val="000000"/>
          </a:solidFill>
        </p:spPr>
        <p:txBody>
          <a:bodyPr wrap="square" lIns="0" tIns="0" rIns="0" bIns="0" rtlCol="0"/>
          <a:lstStyle/>
          <a:p>
            <a:endParaRPr/>
          </a:p>
        </p:txBody>
      </p:sp>
      <p:sp>
        <p:nvSpPr>
          <p:cNvPr id="33" name="object 33"/>
          <p:cNvSpPr/>
          <p:nvPr/>
        </p:nvSpPr>
        <p:spPr>
          <a:xfrm>
            <a:off x="2187194" y="4675980"/>
            <a:ext cx="307975" cy="177165"/>
          </a:xfrm>
          <a:custGeom>
            <a:avLst/>
            <a:gdLst/>
            <a:ahLst/>
            <a:cxnLst/>
            <a:rect l="l" t="t" r="r" b="b"/>
            <a:pathLst>
              <a:path w="307975" h="177164">
                <a:moveTo>
                  <a:pt x="307508" y="176870"/>
                </a:moveTo>
                <a:lnTo>
                  <a:pt x="0" y="0"/>
                </a:lnTo>
              </a:path>
            </a:pathLst>
          </a:custGeom>
          <a:ln w="3604">
            <a:solidFill>
              <a:srgbClr val="000000"/>
            </a:solidFill>
          </a:ln>
        </p:spPr>
        <p:txBody>
          <a:bodyPr wrap="square" lIns="0" tIns="0" rIns="0" bIns="0" rtlCol="0"/>
          <a:lstStyle/>
          <a:p>
            <a:endParaRPr/>
          </a:p>
        </p:txBody>
      </p:sp>
      <p:sp>
        <p:nvSpPr>
          <p:cNvPr id="34" name="object 34"/>
          <p:cNvSpPr/>
          <p:nvPr/>
        </p:nvSpPr>
        <p:spPr>
          <a:xfrm>
            <a:off x="2182052" y="4666444"/>
            <a:ext cx="314960" cy="198755"/>
          </a:xfrm>
          <a:custGeom>
            <a:avLst/>
            <a:gdLst/>
            <a:ahLst/>
            <a:cxnLst/>
            <a:rect l="l" t="t" r="r" b="b"/>
            <a:pathLst>
              <a:path w="314960" h="198754">
                <a:moveTo>
                  <a:pt x="10159" y="0"/>
                </a:moveTo>
                <a:lnTo>
                  <a:pt x="0" y="5785"/>
                </a:lnTo>
                <a:lnTo>
                  <a:pt x="44971" y="42020"/>
                </a:lnTo>
                <a:lnTo>
                  <a:pt x="314801" y="198520"/>
                </a:lnTo>
                <a:lnTo>
                  <a:pt x="314801" y="175368"/>
                </a:lnTo>
                <a:lnTo>
                  <a:pt x="10159" y="0"/>
                </a:lnTo>
                <a:close/>
              </a:path>
            </a:pathLst>
          </a:custGeom>
          <a:solidFill>
            <a:srgbClr val="000000"/>
          </a:solidFill>
        </p:spPr>
        <p:txBody>
          <a:bodyPr wrap="square" lIns="0" tIns="0" rIns="0" bIns="0" rtlCol="0"/>
          <a:lstStyle/>
          <a:p>
            <a:endParaRPr/>
          </a:p>
        </p:txBody>
      </p:sp>
      <p:sp>
        <p:nvSpPr>
          <p:cNvPr id="35" name="object 35"/>
          <p:cNvSpPr/>
          <p:nvPr/>
        </p:nvSpPr>
        <p:spPr>
          <a:xfrm>
            <a:off x="2500531" y="4675980"/>
            <a:ext cx="309245" cy="177165"/>
          </a:xfrm>
          <a:custGeom>
            <a:avLst/>
            <a:gdLst/>
            <a:ahLst/>
            <a:cxnLst/>
            <a:rect l="l" t="t" r="r" b="b"/>
            <a:pathLst>
              <a:path w="309244" h="177164">
                <a:moveTo>
                  <a:pt x="309004" y="0"/>
                </a:moveTo>
                <a:lnTo>
                  <a:pt x="0" y="176870"/>
                </a:lnTo>
              </a:path>
            </a:pathLst>
          </a:custGeom>
          <a:ln w="3609">
            <a:solidFill>
              <a:srgbClr val="000000"/>
            </a:solidFill>
          </a:ln>
        </p:spPr>
        <p:txBody>
          <a:bodyPr wrap="square" lIns="0" tIns="0" rIns="0" bIns="0" rtlCol="0"/>
          <a:lstStyle/>
          <a:p>
            <a:endParaRPr/>
          </a:p>
        </p:txBody>
      </p:sp>
      <p:sp>
        <p:nvSpPr>
          <p:cNvPr id="36" name="object 36"/>
          <p:cNvSpPr/>
          <p:nvPr/>
        </p:nvSpPr>
        <p:spPr>
          <a:xfrm>
            <a:off x="2496853" y="4666444"/>
            <a:ext cx="313690" cy="198755"/>
          </a:xfrm>
          <a:custGeom>
            <a:avLst/>
            <a:gdLst/>
            <a:ahLst/>
            <a:cxnLst/>
            <a:rect l="l" t="t" r="r" b="b"/>
            <a:pathLst>
              <a:path w="313689" h="198754">
                <a:moveTo>
                  <a:pt x="303145" y="0"/>
                </a:moveTo>
                <a:lnTo>
                  <a:pt x="0" y="175368"/>
                </a:lnTo>
                <a:lnTo>
                  <a:pt x="0" y="198520"/>
                </a:lnTo>
                <a:lnTo>
                  <a:pt x="313336" y="17366"/>
                </a:lnTo>
                <a:lnTo>
                  <a:pt x="313336" y="5785"/>
                </a:lnTo>
                <a:lnTo>
                  <a:pt x="303145" y="0"/>
                </a:lnTo>
                <a:close/>
              </a:path>
            </a:pathLst>
          </a:custGeom>
          <a:solidFill>
            <a:srgbClr val="000000"/>
          </a:solidFill>
        </p:spPr>
        <p:txBody>
          <a:bodyPr wrap="square" lIns="0" tIns="0" rIns="0" bIns="0" rtlCol="0"/>
          <a:lstStyle/>
          <a:p>
            <a:endParaRPr/>
          </a:p>
        </p:txBody>
      </p:sp>
      <p:sp>
        <p:nvSpPr>
          <p:cNvPr id="37" name="object 37"/>
          <p:cNvSpPr/>
          <p:nvPr/>
        </p:nvSpPr>
        <p:spPr>
          <a:xfrm>
            <a:off x="2810969" y="4313690"/>
            <a:ext cx="0" cy="356870"/>
          </a:xfrm>
          <a:custGeom>
            <a:avLst/>
            <a:gdLst/>
            <a:ahLst/>
            <a:cxnLst/>
            <a:rect l="l" t="t" r="r" b="b"/>
            <a:pathLst>
              <a:path h="356870">
                <a:moveTo>
                  <a:pt x="0" y="0"/>
                </a:moveTo>
                <a:lnTo>
                  <a:pt x="0" y="356505"/>
                </a:lnTo>
              </a:path>
            </a:pathLst>
          </a:custGeom>
          <a:ln w="3175">
            <a:solidFill>
              <a:srgbClr val="000000"/>
            </a:solidFill>
          </a:ln>
        </p:spPr>
        <p:txBody>
          <a:bodyPr wrap="square" lIns="0" tIns="0" rIns="0" bIns="0" rtlCol="0"/>
          <a:lstStyle/>
          <a:p>
            <a:endParaRPr/>
          </a:p>
        </p:txBody>
      </p:sp>
      <p:sp>
        <p:nvSpPr>
          <p:cNvPr id="38" name="object 38"/>
          <p:cNvSpPr/>
          <p:nvPr/>
        </p:nvSpPr>
        <p:spPr>
          <a:xfrm>
            <a:off x="2810175" y="4309957"/>
            <a:ext cx="0" cy="362585"/>
          </a:xfrm>
          <a:custGeom>
            <a:avLst/>
            <a:gdLst/>
            <a:ahLst/>
            <a:cxnLst/>
            <a:rect l="l" t="t" r="r" b="b"/>
            <a:pathLst>
              <a:path h="362585">
                <a:moveTo>
                  <a:pt x="0" y="0"/>
                </a:moveTo>
                <a:lnTo>
                  <a:pt x="0" y="362273"/>
                </a:lnTo>
              </a:path>
            </a:pathLst>
          </a:custGeom>
          <a:ln w="20351">
            <a:solidFill>
              <a:srgbClr val="000000"/>
            </a:solidFill>
          </a:ln>
        </p:spPr>
        <p:txBody>
          <a:bodyPr wrap="square" lIns="0" tIns="0" rIns="0" bIns="0" rtlCol="0"/>
          <a:lstStyle/>
          <a:p>
            <a:endParaRPr/>
          </a:p>
        </p:txBody>
      </p:sp>
      <p:sp>
        <p:nvSpPr>
          <p:cNvPr id="39" name="object 39"/>
          <p:cNvSpPr/>
          <p:nvPr/>
        </p:nvSpPr>
        <p:spPr>
          <a:xfrm>
            <a:off x="2499097" y="4132562"/>
            <a:ext cx="309245" cy="177165"/>
          </a:xfrm>
          <a:custGeom>
            <a:avLst/>
            <a:gdLst/>
            <a:ahLst/>
            <a:cxnLst/>
            <a:rect l="l" t="t" r="r" b="b"/>
            <a:pathLst>
              <a:path w="309244" h="177164">
                <a:moveTo>
                  <a:pt x="0" y="0"/>
                </a:moveTo>
                <a:lnTo>
                  <a:pt x="308942" y="176861"/>
                </a:lnTo>
              </a:path>
            </a:pathLst>
          </a:custGeom>
          <a:ln w="3609">
            <a:solidFill>
              <a:srgbClr val="000000"/>
            </a:solidFill>
          </a:ln>
        </p:spPr>
        <p:txBody>
          <a:bodyPr wrap="square" lIns="0" tIns="0" rIns="0" bIns="0" rtlCol="0"/>
          <a:lstStyle/>
          <a:p>
            <a:endParaRPr/>
          </a:p>
        </p:txBody>
      </p:sp>
      <p:sp>
        <p:nvSpPr>
          <p:cNvPr id="40" name="object 40"/>
          <p:cNvSpPr/>
          <p:nvPr/>
        </p:nvSpPr>
        <p:spPr>
          <a:xfrm>
            <a:off x="2496853" y="4117187"/>
            <a:ext cx="313690" cy="198755"/>
          </a:xfrm>
          <a:custGeom>
            <a:avLst/>
            <a:gdLst/>
            <a:ahLst/>
            <a:cxnLst/>
            <a:rect l="l" t="t" r="r" b="b"/>
            <a:pathLst>
              <a:path w="313689" h="198754">
                <a:moveTo>
                  <a:pt x="0" y="0"/>
                </a:moveTo>
                <a:lnTo>
                  <a:pt x="0" y="23196"/>
                </a:lnTo>
                <a:lnTo>
                  <a:pt x="303145" y="198547"/>
                </a:lnTo>
                <a:lnTo>
                  <a:pt x="313336" y="192770"/>
                </a:lnTo>
                <a:lnTo>
                  <a:pt x="301712" y="173839"/>
                </a:lnTo>
                <a:lnTo>
                  <a:pt x="0" y="0"/>
                </a:lnTo>
                <a:close/>
              </a:path>
            </a:pathLst>
          </a:custGeom>
          <a:solidFill>
            <a:srgbClr val="000000"/>
          </a:solidFill>
        </p:spPr>
        <p:txBody>
          <a:bodyPr wrap="square" lIns="0" tIns="0" rIns="0" bIns="0" rtlCol="0"/>
          <a:lstStyle/>
          <a:p>
            <a:endParaRPr/>
          </a:p>
        </p:txBody>
      </p:sp>
      <p:sp>
        <p:nvSpPr>
          <p:cNvPr id="41" name="object 41"/>
          <p:cNvSpPr/>
          <p:nvPr/>
        </p:nvSpPr>
        <p:spPr>
          <a:xfrm>
            <a:off x="2185761" y="4132562"/>
            <a:ext cx="307975" cy="177165"/>
          </a:xfrm>
          <a:custGeom>
            <a:avLst/>
            <a:gdLst/>
            <a:ahLst/>
            <a:cxnLst/>
            <a:rect l="l" t="t" r="r" b="b"/>
            <a:pathLst>
              <a:path w="307975" h="177164">
                <a:moveTo>
                  <a:pt x="0" y="176861"/>
                </a:moveTo>
                <a:lnTo>
                  <a:pt x="307508" y="0"/>
                </a:lnTo>
              </a:path>
            </a:pathLst>
          </a:custGeom>
          <a:ln w="3604">
            <a:solidFill>
              <a:srgbClr val="000000"/>
            </a:solidFill>
          </a:ln>
        </p:spPr>
        <p:txBody>
          <a:bodyPr wrap="square" lIns="0" tIns="0" rIns="0" bIns="0" rtlCol="0"/>
          <a:lstStyle/>
          <a:p>
            <a:endParaRPr/>
          </a:p>
        </p:txBody>
      </p:sp>
      <p:sp>
        <p:nvSpPr>
          <p:cNvPr id="42" name="object 42"/>
          <p:cNvSpPr/>
          <p:nvPr/>
        </p:nvSpPr>
        <p:spPr>
          <a:xfrm>
            <a:off x="2171861" y="4117187"/>
            <a:ext cx="325120" cy="198755"/>
          </a:xfrm>
          <a:custGeom>
            <a:avLst/>
            <a:gdLst/>
            <a:ahLst/>
            <a:cxnLst/>
            <a:rect l="l" t="t" r="r" b="b"/>
            <a:pathLst>
              <a:path w="325119" h="198754">
                <a:moveTo>
                  <a:pt x="324992" y="0"/>
                </a:moveTo>
                <a:lnTo>
                  <a:pt x="0" y="186904"/>
                </a:lnTo>
                <a:lnTo>
                  <a:pt x="20350" y="198547"/>
                </a:lnTo>
                <a:lnTo>
                  <a:pt x="324992" y="23196"/>
                </a:lnTo>
                <a:lnTo>
                  <a:pt x="324992" y="0"/>
                </a:lnTo>
                <a:close/>
              </a:path>
            </a:pathLst>
          </a:custGeom>
          <a:solidFill>
            <a:srgbClr val="000000"/>
          </a:solidFill>
        </p:spPr>
        <p:txBody>
          <a:bodyPr wrap="square" lIns="0" tIns="0" rIns="0" bIns="0" rtlCol="0"/>
          <a:lstStyle/>
          <a:p>
            <a:endParaRPr/>
          </a:p>
        </p:txBody>
      </p:sp>
      <p:sp>
        <p:nvSpPr>
          <p:cNvPr id="43" name="object 43"/>
          <p:cNvSpPr/>
          <p:nvPr/>
        </p:nvSpPr>
        <p:spPr>
          <a:xfrm>
            <a:off x="2182831" y="4315200"/>
            <a:ext cx="0" cy="356870"/>
          </a:xfrm>
          <a:custGeom>
            <a:avLst/>
            <a:gdLst/>
            <a:ahLst/>
            <a:cxnLst/>
            <a:rect l="l" t="t" r="r" b="b"/>
            <a:pathLst>
              <a:path h="356870">
                <a:moveTo>
                  <a:pt x="0" y="356496"/>
                </a:moveTo>
                <a:lnTo>
                  <a:pt x="0" y="0"/>
                </a:lnTo>
              </a:path>
            </a:pathLst>
          </a:custGeom>
          <a:ln w="3175">
            <a:solidFill>
              <a:srgbClr val="000000"/>
            </a:solidFill>
          </a:ln>
        </p:spPr>
        <p:txBody>
          <a:bodyPr wrap="square" lIns="0" tIns="0" rIns="0" bIns="0" rtlCol="0"/>
          <a:lstStyle/>
          <a:p>
            <a:endParaRPr/>
          </a:p>
        </p:txBody>
      </p:sp>
      <p:sp>
        <p:nvSpPr>
          <p:cNvPr id="44" name="object 44"/>
          <p:cNvSpPr/>
          <p:nvPr/>
        </p:nvSpPr>
        <p:spPr>
          <a:xfrm>
            <a:off x="2182036" y="4304091"/>
            <a:ext cx="0" cy="368300"/>
          </a:xfrm>
          <a:custGeom>
            <a:avLst/>
            <a:gdLst/>
            <a:ahLst/>
            <a:cxnLst/>
            <a:rect l="l" t="t" r="r" b="b"/>
            <a:pathLst>
              <a:path h="368300">
                <a:moveTo>
                  <a:pt x="0" y="0"/>
                </a:moveTo>
                <a:lnTo>
                  <a:pt x="0" y="368138"/>
                </a:lnTo>
              </a:path>
            </a:pathLst>
          </a:custGeom>
          <a:ln w="20351">
            <a:solidFill>
              <a:srgbClr val="000000"/>
            </a:solidFill>
          </a:ln>
        </p:spPr>
        <p:txBody>
          <a:bodyPr wrap="square" lIns="0" tIns="0" rIns="0" bIns="0" rtlCol="0"/>
          <a:lstStyle/>
          <a:p>
            <a:endParaRPr/>
          </a:p>
        </p:txBody>
      </p:sp>
      <p:sp>
        <p:nvSpPr>
          <p:cNvPr id="45" name="object 45"/>
          <p:cNvSpPr/>
          <p:nvPr/>
        </p:nvSpPr>
        <p:spPr>
          <a:xfrm>
            <a:off x="2815364" y="4675980"/>
            <a:ext cx="307975" cy="177165"/>
          </a:xfrm>
          <a:custGeom>
            <a:avLst/>
            <a:gdLst/>
            <a:ahLst/>
            <a:cxnLst/>
            <a:rect l="l" t="t" r="r" b="b"/>
            <a:pathLst>
              <a:path w="307975" h="177164">
                <a:moveTo>
                  <a:pt x="307508" y="176870"/>
                </a:moveTo>
                <a:lnTo>
                  <a:pt x="0" y="0"/>
                </a:lnTo>
              </a:path>
            </a:pathLst>
          </a:custGeom>
          <a:ln w="3604">
            <a:solidFill>
              <a:srgbClr val="000000"/>
            </a:solidFill>
          </a:ln>
        </p:spPr>
        <p:txBody>
          <a:bodyPr wrap="square" lIns="0" tIns="0" rIns="0" bIns="0" rtlCol="0"/>
          <a:lstStyle/>
          <a:p>
            <a:endParaRPr/>
          </a:p>
        </p:txBody>
      </p:sp>
      <p:sp>
        <p:nvSpPr>
          <p:cNvPr id="46" name="object 46"/>
          <p:cNvSpPr/>
          <p:nvPr/>
        </p:nvSpPr>
        <p:spPr>
          <a:xfrm>
            <a:off x="2810190" y="4666444"/>
            <a:ext cx="314960" cy="198755"/>
          </a:xfrm>
          <a:custGeom>
            <a:avLst/>
            <a:gdLst/>
            <a:ahLst/>
            <a:cxnLst/>
            <a:rect l="l" t="t" r="r" b="b"/>
            <a:pathLst>
              <a:path w="314960" h="198754">
                <a:moveTo>
                  <a:pt x="10159" y="0"/>
                </a:moveTo>
                <a:lnTo>
                  <a:pt x="0" y="5785"/>
                </a:lnTo>
                <a:lnTo>
                  <a:pt x="0" y="17366"/>
                </a:lnTo>
                <a:lnTo>
                  <a:pt x="314832" y="198520"/>
                </a:lnTo>
                <a:lnTo>
                  <a:pt x="314832" y="175368"/>
                </a:lnTo>
                <a:lnTo>
                  <a:pt x="10159" y="0"/>
                </a:lnTo>
                <a:close/>
              </a:path>
            </a:pathLst>
          </a:custGeom>
          <a:solidFill>
            <a:srgbClr val="000000"/>
          </a:solidFill>
        </p:spPr>
        <p:txBody>
          <a:bodyPr wrap="square" lIns="0" tIns="0" rIns="0" bIns="0" rtlCol="0"/>
          <a:lstStyle/>
          <a:p>
            <a:endParaRPr/>
          </a:p>
        </p:txBody>
      </p:sp>
      <p:sp>
        <p:nvSpPr>
          <p:cNvPr id="47" name="object 47"/>
          <p:cNvSpPr/>
          <p:nvPr/>
        </p:nvSpPr>
        <p:spPr>
          <a:xfrm>
            <a:off x="2866070" y="4647043"/>
            <a:ext cx="257175" cy="146685"/>
          </a:xfrm>
          <a:custGeom>
            <a:avLst/>
            <a:gdLst/>
            <a:ahLst/>
            <a:cxnLst/>
            <a:rect l="l" t="t" r="r" b="b"/>
            <a:pathLst>
              <a:path w="257175" h="146685">
                <a:moveTo>
                  <a:pt x="256802" y="146421"/>
                </a:moveTo>
                <a:lnTo>
                  <a:pt x="0" y="0"/>
                </a:lnTo>
              </a:path>
            </a:pathLst>
          </a:custGeom>
          <a:ln w="3613">
            <a:solidFill>
              <a:srgbClr val="000000"/>
            </a:solidFill>
          </a:ln>
        </p:spPr>
        <p:txBody>
          <a:bodyPr wrap="square" lIns="0" tIns="0" rIns="0" bIns="0" rtlCol="0"/>
          <a:lstStyle/>
          <a:p>
            <a:endParaRPr/>
          </a:p>
        </p:txBody>
      </p:sp>
      <p:sp>
        <p:nvSpPr>
          <p:cNvPr id="48" name="object 48"/>
          <p:cNvSpPr/>
          <p:nvPr/>
        </p:nvSpPr>
        <p:spPr>
          <a:xfrm>
            <a:off x="2856627" y="4633214"/>
            <a:ext cx="273050" cy="170180"/>
          </a:xfrm>
          <a:custGeom>
            <a:avLst/>
            <a:gdLst/>
            <a:ahLst/>
            <a:cxnLst/>
            <a:rect l="l" t="t" r="r" b="b"/>
            <a:pathLst>
              <a:path w="273050" h="170179">
                <a:moveTo>
                  <a:pt x="10159" y="0"/>
                </a:moveTo>
                <a:lnTo>
                  <a:pt x="0" y="17366"/>
                </a:lnTo>
                <a:lnTo>
                  <a:pt x="262568" y="169573"/>
                </a:lnTo>
                <a:lnTo>
                  <a:pt x="272697" y="152216"/>
                </a:lnTo>
                <a:lnTo>
                  <a:pt x="10159" y="0"/>
                </a:lnTo>
                <a:close/>
              </a:path>
            </a:pathLst>
          </a:custGeom>
          <a:solidFill>
            <a:srgbClr val="000000"/>
          </a:solidFill>
        </p:spPr>
        <p:txBody>
          <a:bodyPr wrap="square" lIns="0" tIns="0" rIns="0" bIns="0" rtlCol="0"/>
          <a:lstStyle/>
          <a:p>
            <a:endParaRPr/>
          </a:p>
        </p:txBody>
      </p:sp>
      <p:sp>
        <p:nvSpPr>
          <p:cNvPr id="49" name="object 49"/>
          <p:cNvSpPr/>
          <p:nvPr/>
        </p:nvSpPr>
        <p:spPr>
          <a:xfrm>
            <a:off x="3128669" y="4675980"/>
            <a:ext cx="309245" cy="177165"/>
          </a:xfrm>
          <a:custGeom>
            <a:avLst/>
            <a:gdLst/>
            <a:ahLst/>
            <a:cxnLst/>
            <a:rect l="l" t="t" r="r" b="b"/>
            <a:pathLst>
              <a:path w="309245" h="177164">
                <a:moveTo>
                  <a:pt x="309035" y="0"/>
                </a:moveTo>
                <a:lnTo>
                  <a:pt x="0" y="176870"/>
                </a:lnTo>
              </a:path>
            </a:pathLst>
          </a:custGeom>
          <a:ln w="3610">
            <a:solidFill>
              <a:srgbClr val="000000"/>
            </a:solidFill>
          </a:ln>
        </p:spPr>
        <p:txBody>
          <a:bodyPr wrap="square" lIns="0" tIns="0" rIns="0" bIns="0" rtlCol="0"/>
          <a:lstStyle/>
          <a:p>
            <a:endParaRPr/>
          </a:p>
        </p:txBody>
      </p:sp>
      <p:sp>
        <p:nvSpPr>
          <p:cNvPr id="50" name="object 50"/>
          <p:cNvSpPr/>
          <p:nvPr/>
        </p:nvSpPr>
        <p:spPr>
          <a:xfrm>
            <a:off x="3125023" y="4666444"/>
            <a:ext cx="325120" cy="198755"/>
          </a:xfrm>
          <a:custGeom>
            <a:avLst/>
            <a:gdLst/>
            <a:ahLst/>
            <a:cxnLst/>
            <a:rect l="l" t="t" r="r" b="b"/>
            <a:pathLst>
              <a:path w="325120" h="198754">
                <a:moveTo>
                  <a:pt x="303145" y="0"/>
                </a:moveTo>
                <a:lnTo>
                  <a:pt x="0" y="175368"/>
                </a:lnTo>
                <a:lnTo>
                  <a:pt x="0" y="198520"/>
                </a:lnTo>
                <a:lnTo>
                  <a:pt x="324930" y="11571"/>
                </a:lnTo>
                <a:lnTo>
                  <a:pt x="303145" y="0"/>
                </a:lnTo>
                <a:close/>
              </a:path>
            </a:pathLst>
          </a:custGeom>
          <a:solidFill>
            <a:srgbClr val="000000"/>
          </a:solidFill>
        </p:spPr>
        <p:txBody>
          <a:bodyPr wrap="square" lIns="0" tIns="0" rIns="0" bIns="0" rtlCol="0"/>
          <a:lstStyle/>
          <a:p>
            <a:endParaRPr/>
          </a:p>
        </p:txBody>
      </p:sp>
      <p:sp>
        <p:nvSpPr>
          <p:cNvPr id="51" name="object 51"/>
          <p:cNvSpPr/>
          <p:nvPr/>
        </p:nvSpPr>
        <p:spPr>
          <a:xfrm>
            <a:off x="3439139" y="4313690"/>
            <a:ext cx="0" cy="356870"/>
          </a:xfrm>
          <a:custGeom>
            <a:avLst/>
            <a:gdLst/>
            <a:ahLst/>
            <a:cxnLst/>
            <a:rect l="l" t="t" r="r" b="b"/>
            <a:pathLst>
              <a:path h="356870">
                <a:moveTo>
                  <a:pt x="0" y="0"/>
                </a:moveTo>
                <a:lnTo>
                  <a:pt x="0" y="356505"/>
                </a:lnTo>
              </a:path>
            </a:pathLst>
          </a:custGeom>
          <a:ln w="3175">
            <a:solidFill>
              <a:srgbClr val="000000"/>
            </a:solidFill>
          </a:ln>
        </p:spPr>
        <p:txBody>
          <a:bodyPr wrap="square" lIns="0" tIns="0" rIns="0" bIns="0" rtlCol="0"/>
          <a:lstStyle/>
          <a:p>
            <a:endParaRPr/>
          </a:p>
        </p:txBody>
      </p:sp>
      <p:sp>
        <p:nvSpPr>
          <p:cNvPr id="52" name="object 52"/>
          <p:cNvSpPr/>
          <p:nvPr/>
        </p:nvSpPr>
        <p:spPr>
          <a:xfrm>
            <a:off x="3439061" y="4309957"/>
            <a:ext cx="0" cy="368300"/>
          </a:xfrm>
          <a:custGeom>
            <a:avLst/>
            <a:gdLst/>
            <a:ahLst/>
            <a:cxnLst/>
            <a:rect l="l" t="t" r="r" b="b"/>
            <a:pathLst>
              <a:path h="368300">
                <a:moveTo>
                  <a:pt x="0" y="0"/>
                </a:moveTo>
                <a:lnTo>
                  <a:pt x="0" y="368058"/>
                </a:lnTo>
              </a:path>
            </a:pathLst>
          </a:custGeom>
          <a:ln w="21784">
            <a:solidFill>
              <a:srgbClr val="000000"/>
            </a:solidFill>
          </a:ln>
        </p:spPr>
        <p:txBody>
          <a:bodyPr wrap="square" lIns="0" tIns="0" rIns="0" bIns="0" rtlCol="0"/>
          <a:lstStyle/>
          <a:p>
            <a:endParaRPr/>
          </a:p>
        </p:txBody>
      </p:sp>
      <p:sp>
        <p:nvSpPr>
          <p:cNvPr id="53" name="object 53"/>
          <p:cNvSpPr/>
          <p:nvPr/>
        </p:nvSpPr>
        <p:spPr>
          <a:xfrm>
            <a:off x="3127236" y="4132562"/>
            <a:ext cx="309245" cy="177165"/>
          </a:xfrm>
          <a:custGeom>
            <a:avLst/>
            <a:gdLst/>
            <a:ahLst/>
            <a:cxnLst/>
            <a:rect l="l" t="t" r="r" b="b"/>
            <a:pathLst>
              <a:path w="309245" h="177164">
                <a:moveTo>
                  <a:pt x="0" y="0"/>
                </a:moveTo>
                <a:lnTo>
                  <a:pt x="308942" y="176861"/>
                </a:lnTo>
              </a:path>
            </a:pathLst>
          </a:custGeom>
          <a:ln w="3609">
            <a:solidFill>
              <a:srgbClr val="000000"/>
            </a:solidFill>
          </a:ln>
        </p:spPr>
        <p:txBody>
          <a:bodyPr wrap="square" lIns="0" tIns="0" rIns="0" bIns="0" rtlCol="0"/>
          <a:lstStyle/>
          <a:p>
            <a:endParaRPr/>
          </a:p>
        </p:txBody>
      </p:sp>
      <p:sp>
        <p:nvSpPr>
          <p:cNvPr id="54" name="object 54"/>
          <p:cNvSpPr/>
          <p:nvPr/>
        </p:nvSpPr>
        <p:spPr>
          <a:xfrm>
            <a:off x="3125023" y="4122963"/>
            <a:ext cx="313690" cy="193040"/>
          </a:xfrm>
          <a:custGeom>
            <a:avLst/>
            <a:gdLst/>
            <a:ahLst/>
            <a:cxnLst/>
            <a:rect l="l" t="t" r="r" b="b"/>
            <a:pathLst>
              <a:path w="313689" h="193039">
                <a:moveTo>
                  <a:pt x="10097" y="0"/>
                </a:moveTo>
                <a:lnTo>
                  <a:pt x="0" y="5776"/>
                </a:lnTo>
                <a:lnTo>
                  <a:pt x="0" y="17419"/>
                </a:lnTo>
                <a:lnTo>
                  <a:pt x="303145" y="192770"/>
                </a:lnTo>
                <a:lnTo>
                  <a:pt x="313305" y="186993"/>
                </a:lnTo>
                <a:lnTo>
                  <a:pt x="300278" y="166818"/>
                </a:lnTo>
                <a:lnTo>
                  <a:pt x="10097" y="0"/>
                </a:lnTo>
                <a:close/>
              </a:path>
            </a:pathLst>
          </a:custGeom>
          <a:solidFill>
            <a:srgbClr val="000000"/>
          </a:solidFill>
        </p:spPr>
        <p:txBody>
          <a:bodyPr wrap="square" lIns="0" tIns="0" rIns="0" bIns="0" rtlCol="0"/>
          <a:lstStyle/>
          <a:p>
            <a:endParaRPr/>
          </a:p>
        </p:txBody>
      </p:sp>
      <p:sp>
        <p:nvSpPr>
          <p:cNvPr id="55" name="object 55"/>
          <p:cNvSpPr/>
          <p:nvPr/>
        </p:nvSpPr>
        <p:spPr>
          <a:xfrm>
            <a:off x="2813837" y="4132562"/>
            <a:ext cx="307975" cy="177165"/>
          </a:xfrm>
          <a:custGeom>
            <a:avLst/>
            <a:gdLst/>
            <a:ahLst/>
            <a:cxnLst/>
            <a:rect l="l" t="t" r="r" b="b"/>
            <a:pathLst>
              <a:path w="307975" h="177164">
                <a:moveTo>
                  <a:pt x="0" y="176861"/>
                </a:moveTo>
                <a:lnTo>
                  <a:pt x="307602" y="0"/>
                </a:lnTo>
              </a:path>
            </a:pathLst>
          </a:custGeom>
          <a:ln w="3605">
            <a:solidFill>
              <a:srgbClr val="000000"/>
            </a:solidFill>
          </a:ln>
        </p:spPr>
        <p:txBody>
          <a:bodyPr wrap="square" lIns="0" tIns="0" rIns="0" bIns="0" rtlCol="0"/>
          <a:lstStyle/>
          <a:p>
            <a:endParaRPr/>
          </a:p>
        </p:txBody>
      </p:sp>
      <p:sp>
        <p:nvSpPr>
          <p:cNvPr id="56" name="object 56"/>
          <p:cNvSpPr/>
          <p:nvPr/>
        </p:nvSpPr>
        <p:spPr>
          <a:xfrm>
            <a:off x="2810190" y="4122963"/>
            <a:ext cx="314960" cy="193040"/>
          </a:xfrm>
          <a:custGeom>
            <a:avLst/>
            <a:gdLst/>
            <a:ahLst/>
            <a:cxnLst/>
            <a:rect l="l" t="t" r="r" b="b"/>
            <a:pathLst>
              <a:path w="314960" h="193039">
                <a:moveTo>
                  <a:pt x="304641" y="0"/>
                </a:moveTo>
                <a:lnTo>
                  <a:pt x="13027" y="168062"/>
                </a:lnTo>
                <a:lnTo>
                  <a:pt x="0" y="186993"/>
                </a:lnTo>
                <a:lnTo>
                  <a:pt x="10159" y="192770"/>
                </a:lnTo>
                <a:lnTo>
                  <a:pt x="314832" y="17419"/>
                </a:lnTo>
                <a:lnTo>
                  <a:pt x="314832" y="5776"/>
                </a:lnTo>
                <a:lnTo>
                  <a:pt x="304641" y="0"/>
                </a:lnTo>
                <a:close/>
              </a:path>
            </a:pathLst>
          </a:custGeom>
          <a:solidFill>
            <a:srgbClr val="000000"/>
          </a:solidFill>
        </p:spPr>
        <p:txBody>
          <a:bodyPr wrap="square" lIns="0" tIns="0" rIns="0" bIns="0" rtlCol="0"/>
          <a:lstStyle/>
          <a:p>
            <a:endParaRPr/>
          </a:p>
        </p:txBody>
      </p:sp>
      <p:sp>
        <p:nvSpPr>
          <p:cNvPr id="57" name="object 57"/>
          <p:cNvSpPr/>
          <p:nvPr/>
        </p:nvSpPr>
        <p:spPr>
          <a:xfrm>
            <a:off x="3443502" y="4132562"/>
            <a:ext cx="307975" cy="177165"/>
          </a:xfrm>
          <a:custGeom>
            <a:avLst/>
            <a:gdLst/>
            <a:ahLst/>
            <a:cxnLst/>
            <a:rect l="l" t="t" r="r" b="b"/>
            <a:pathLst>
              <a:path w="307975" h="177164">
                <a:moveTo>
                  <a:pt x="307508" y="0"/>
                </a:moveTo>
                <a:lnTo>
                  <a:pt x="0" y="176861"/>
                </a:lnTo>
              </a:path>
            </a:pathLst>
          </a:custGeom>
          <a:ln w="3604">
            <a:solidFill>
              <a:srgbClr val="000000"/>
            </a:solidFill>
          </a:ln>
        </p:spPr>
        <p:txBody>
          <a:bodyPr wrap="square" lIns="0" tIns="0" rIns="0" bIns="0" rtlCol="0"/>
          <a:lstStyle/>
          <a:p>
            <a:endParaRPr/>
          </a:p>
        </p:txBody>
      </p:sp>
      <p:sp>
        <p:nvSpPr>
          <p:cNvPr id="58" name="object 58"/>
          <p:cNvSpPr/>
          <p:nvPr/>
        </p:nvSpPr>
        <p:spPr>
          <a:xfrm>
            <a:off x="3438329" y="4122963"/>
            <a:ext cx="316865" cy="193040"/>
          </a:xfrm>
          <a:custGeom>
            <a:avLst/>
            <a:gdLst/>
            <a:ahLst/>
            <a:cxnLst/>
            <a:rect l="l" t="t" r="r" b="b"/>
            <a:pathLst>
              <a:path w="316864" h="193039">
                <a:moveTo>
                  <a:pt x="304672" y="0"/>
                </a:moveTo>
                <a:lnTo>
                  <a:pt x="14491" y="166818"/>
                </a:lnTo>
                <a:lnTo>
                  <a:pt x="0" y="186993"/>
                </a:lnTo>
                <a:lnTo>
                  <a:pt x="11624" y="192770"/>
                </a:lnTo>
                <a:lnTo>
                  <a:pt x="316266" y="16086"/>
                </a:lnTo>
                <a:lnTo>
                  <a:pt x="314770" y="5776"/>
                </a:lnTo>
                <a:lnTo>
                  <a:pt x="304672" y="0"/>
                </a:lnTo>
                <a:close/>
              </a:path>
            </a:pathLst>
          </a:custGeom>
          <a:solidFill>
            <a:srgbClr val="000000"/>
          </a:solidFill>
        </p:spPr>
        <p:txBody>
          <a:bodyPr wrap="square" lIns="0" tIns="0" rIns="0" bIns="0" rtlCol="0"/>
          <a:lstStyle/>
          <a:p>
            <a:endParaRPr/>
          </a:p>
        </p:txBody>
      </p:sp>
      <p:sp>
        <p:nvSpPr>
          <p:cNvPr id="59" name="object 59"/>
          <p:cNvSpPr/>
          <p:nvPr/>
        </p:nvSpPr>
        <p:spPr>
          <a:xfrm>
            <a:off x="3753878" y="3770218"/>
            <a:ext cx="0" cy="356870"/>
          </a:xfrm>
          <a:custGeom>
            <a:avLst/>
            <a:gdLst/>
            <a:ahLst/>
            <a:cxnLst/>
            <a:rect l="l" t="t" r="r" b="b"/>
            <a:pathLst>
              <a:path h="356870">
                <a:moveTo>
                  <a:pt x="0" y="0"/>
                </a:moveTo>
                <a:lnTo>
                  <a:pt x="0" y="356478"/>
                </a:lnTo>
              </a:path>
            </a:pathLst>
          </a:custGeom>
          <a:ln w="3175">
            <a:solidFill>
              <a:srgbClr val="000000"/>
            </a:solidFill>
          </a:ln>
        </p:spPr>
        <p:txBody>
          <a:bodyPr wrap="square" lIns="0" tIns="0" rIns="0" bIns="0" rtlCol="0"/>
          <a:lstStyle/>
          <a:p>
            <a:endParaRPr/>
          </a:p>
        </p:txBody>
      </p:sp>
      <p:sp>
        <p:nvSpPr>
          <p:cNvPr id="60" name="object 60"/>
          <p:cNvSpPr/>
          <p:nvPr/>
        </p:nvSpPr>
        <p:spPr>
          <a:xfrm>
            <a:off x="3753130" y="3766485"/>
            <a:ext cx="0" cy="362585"/>
          </a:xfrm>
          <a:custGeom>
            <a:avLst/>
            <a:gdLst/>
            <a:ahLst/>
            <a:cxnLst/>
            <a:rect l="l" t="t" r="r" b="b"/>
            <a:pathLst>
              <a:path h="362585">
                <a:moveTo>
                  <a:pt x="0" y="0"/>
                </a:moveTo>
                <a:lnTo>
                  <a:pt x="0" y="362255"/>
                </a:lnTo>
              </a:path>
            </a:pathLst>
          </a:custGeom>
          <a:ln w="20257">
            <a:solidFill>
              <a:srgbClr val="000000"/>
            </a:solidFill>
          </a:ln>
        </p:spPr>
        <p:txBody>
          <a:bodyPr wrap="square" lIns="0" tIns="0" rIns="0" bIns="0" rtlCol="0"/>
          <a:lstStyle/>
          <a:p>
            <a:endParaRPr/>
          </a:p>
        </p:txBody>
      </p:sp>
      <p:sp>
        <p:nvSpPr>
          <p:cNvPr id="61" name="object 61"/>
          <p:cNvSpPr/>
          <p:nvPr/>
        </p:nvSpPr>
        <p:spPr>
          <a:xfrm>
            <a:off x="3441975" y="3589090"/>
            <a:ext cx="307975" cy="177165"/>
          </a:xfrm>
          <a:custGeom>
            <a:avLst/>
            <a:gdLst/>
            <a:ahLst/>
            <a:cxnLst/>
            <a:rect l="l" t="t" r="r" b="b"/>
            <a:pathLst>
              <a:path w="307975" h="177164">
                <a:moveTo>
                  <a:pt x="0" y="0"/>
                </a:moveTo>
                <a:lnTo>
                  <a:pt x="307602" y="176861"/>
                </a:lnTo>
              </a:path>
            </a:pathLst>
          </a:custGeom>
          <a:ln w="3605">
            <a:solidFill>
              <a:srgbClr val="000000"/>
            </a:solidFill>
          </a:ln>
        </p:spPr>
        <p:txBody>
          <a:bodyPr wrap="square" lIns="0" tIns="0" rIns="0" bIns="0" rtlCol="0"/>
          <a:lstStyle/>
          <a:p>
            <a:endParaRPr/>
          </a:p>
        </p:txBody>
      </p:sp>
      <p:sp>
        <p:nvSpPr>
          <p:cNvPr id="62" name="object 62"/>
          <p:cNvSpPr/>
          <p:nvPr/>
        </p:nvSpPr>
        <p:spPr>
          <a:xfrm>
            <a:off x="3438329" y="3573715"/>
            <a:ext cx="314960" cy="198755"/>
          </a:xfrm>
          <a:custGeom>
            <a:avLst/>
            <a:gdLst/>
            <a:ahLst/>
            <a:cxnLst/>
            <a:rect l="l" t="t" r="r" b="b"/>
            <a:pathLst>
              <a:path w="314960" h="198754">
                <a:moveTo>
                  <a:pt x="0" y="0"/>
                </a:moveTo>
                <a:lnTo>
                  <a:pt x="0" y="23196"/>
                </a:lnTo>
                <a:lnTo>
                  <a:pt x="304672" y="198547"/>
                </a:lnTo>
                <a:lnTo>
                  <a:pt x="314770" y="192770"/>
                </a:lnTo>
                <a:lnTo>
                  <a:pt x="304672" y="173839"/>
                </a:lnTo>
                <a:lnTo>
                  <a:pt x="0" y="0"/>
                </a:lnTo>
                <a:close/>
              </a:path>
            </a:pathLst>
          </a:custGeom>
          <a:solidFill>
            <a:srgbClr val="000000"/>
          </a:solidFill>
        </p:spPr>
        <p:txBody>
          <a:bodyPr wrap="square" lIns="0" tIns="0" rIns="0" bIns="0" rtlCol="0"/>
          <a:lstStyle/>
          <a:p>
            <a:endParaRPr/>
          </a:p>
        </p:txBody>
      </p:sp>
      <p:sp>
        <p:nvSpPr>
          <p:cNvPr id="63" name="object 63"/>
          <p:cNvSpPr/>
          <p:nvPr/>
        </p:nvSpPr>
        <p:spPr>
          <a:xfrm>
            <a:off x="3127236" y="3589090"/>
            <a:ext cx="309245" cy="177165"/>
          </a:xfrm>
          <a:custGeom>
            <a:avLst/>
            <a:gdLst/>
            <a:ahLst/>
            <a:cxnLst/>
            <a:rect l="l" t="t" r="r" b="b"/>
            <a:pathLst>
              <a:path w="309245" h="177164">
                <a:moveTo>
                  <a:pt x="0" y="176861"/>
                </a:moveTo>
                <a:lnTo>
                  <a:pt x="308942" y="0"/>
                </a:lnTo>
              </a:path>
            </a:pathLst>
          </a:custGeom>
          <a:ln w="3609">
            <a:solidFill>
              <a:srgbClr val="000000"/>
            </a:solidFill>
          </a:ln>
        </p:spPr>
        <p:txBody>
          <a:bodyPr wrap="square" lIns="0" tIns="0" rIns="0" bIns="0" rtlCol="0"/>
          <a:lstStyle/>
          <a:p>
            <a:endParaRPr/>
          </a:p>
        </p:txBody>
      </p:sp>
      <p:sp>
        <p:nvSpPr>
          <p:cNvPr id="64" name="object 64"/>
          <p:cNvSpPr/>
          <p:nvPr/>
        </p:nvSpPr>
        <p:spPr>
          <a:xfrm>
            <a:off x="3114832" y="3573715"/>
            <a:ext cx="323850" cy="198755"/>
          </a:xfrm>
          <a:custGeom>
            <a:avLst/>
            <a:gdLst/>
            <a:ahLst/>
            <a:cxnLst/>
            <a:rect l="l" t="t" r="r" b="b"/>
            <a:pathLst>
              <a:path w="323850" h="198754">
                <a:moveTo>
                  <a:pt x="323496" y="0"/>
                </a:moveTo>
                <a:lnTo>
                  <a:pt x="0" y="186993"/>
                </a:lnTo>
                <a:lnTo>
                  <a:pt x="20288" y="198547"/>
                </a:lnTo>
                <a:lnTo>
                  <a:pt x="323496" y="23196"/>
                </a:lnTo>
                <a:lnTo>
                  <a:pt x="323496" y="0"/>
                </a:lnTo>
                <a:close/>
              </a:path>
            </a:pathLst>
          </a:custGeom>
          <a:solidFill>
            <a:srgbClr val="000000"/>
          </a:solidFill>
        </p:spPr>
        <p:txBody>
          <a:bodyPr wrap="square" lIns="0" tIns="0" rIns="0" bIns="0" rtlCol="0"/>
          <a:lstStyle/>
          <a:p>
            <a:endParaRPr/>
          </a:p>
        </p:txBody>
      </p:sp>
      <p:sp>
        <p:nvSpPr>
          <p:cNvPr id="65" name="object 65"/>
          <p:cNvSpPr/>
          <p:nvPr/>
        </p:nvSpPr>
        <p:spPr>
          <a:xfrm>
            <a:off x="3125802" y="3771729"/>
            <a:ext cx="0" cy="356870"/>
          </a:xfrm>
          <a:custGeom>
            <a:avLst/>
            <a:gdLst/>
            <a:ahLst/>
            <a:cxnLst/>
            <a:rect l="l" t="t" r="r" b="b"/>
            <a:pathLst>
              <a:path h="356870">
                <a:moveTo>
                  <a:pt x="0" y="356478"/>
                </a:moveTo>
                <a:lnTo>
                  <a:pt x="0" y="0"/>
                </a:lnTo>
              </a:path>
            </a:pathLst>
          </a:custGeom>
          <a:ln w="3175">
            <a:solidFill>
              <a:srgbClr val="000000"/>
            </a:solidFill>
          </a:ln>
        </p:spPr>
        <p:txBody>
          <a:bodyPr wrap="square" lIns="0" tIns="0" rIns="0" bIns="0" rtlCol="0"/>
          <a:lstStyle/>
          <a:p>
            <a:endParaRPr/>
          </a:p>
        </p:txBody>
      </p:sp>
      <p:sp>
        <p:nvSpPr>
          <p:cNvPr id="66" name="object 66"/>
          <p:cNvSpPr/>
          <p:nvPr/>
        </p:nvSpPr>
        <p:spPr>
          <a:xfrm>
            <a:off x="3124976" y="3772172"/>
            <a:ext cx="0" cy="351790"/>
          </a:xfrm>
          <a:custGeom>
            <a:avLst/>
            <a:gdLst/>
            <a:ahLst/>
            <a:cxnLst/>
            <a:rect l="l" t="t" r="r" b="b"/>
            <a:pathLst>
              <a:path h="351789">
                <a:moveTo>
                  <a:pt x="0" y="0"/>
                </a:moveTo>
                <a:lnTo>
                  <a:pt x="0" y="351663"/>
                </a:lnTo>
              </a:path>
            </a:pathLst>
          </a:custGeom>
          <a:ln w="20288">
            <a:solidFill>
              <a:srgbClr val="000000"/>
            </a:solidFill>
          </a:ln>
        </p:spPr>
        <p:txBody>
          <a:bodyPr wrap="square" lIns="0" tIns="0" rIns="0" bIns="0" rtlCol="0"/>
          <a:lstStyle/>
          <a:p>
            <a:endParaRPr/>
          </a:p>
        </p:txBody>
      </p:sp>
      <p:sp>
        <p:nvSpPr>
          <p:cNvPr id="67" name="object 67"/>
          <p:cNvSpPr/>
          <p:nvPr/>
        </p:nvSpPr>
        <p:spPr>
          <a:xfrm>
            <a:off x="3756808" y="4131051"/>
            <a:ext cx="339725" cy="111760"/>
          </a:xfrm>
          <a:custGeom>
            <a:avLst/>
            <a:gdLst/>
            <a:ahLst/>
            <a:cxnLst/>
            <a:rect l="l" t="t" r="r" b="b"/>
            <a:pathLst>
              <a:path w="339725" h="111760">
                <a:moveTo>
                  <a:pt x="339484" y="111627"/>
                </a:moveTo>
                <a:lnTo>
                  <a:pt x="0" y="0"/>
                </a:lnTo>
              </a:path>
            </a:pathLst>
          </a:custGeom>
          <a:ln w="4026">
            <a:solidFill>
              <a:srgbClr val="000000"/>
            </a:solidFill>
          </a:ln>
        </p:spPr>
        <p:txBody>
          <a:bodyPr wrap="square" lIns="0" tIns="0" rIns="0" bIns="0" rtlCol="0"/>
          <a:lstStyle/>
          <a:p>
            <a:endParaRPr/>
          </a:p>
        </p:txBody>
      </p:sp>
      <p:sp>
        <p:nvSpPr>
          <p:cNvPr id="68" name="object 68"/>
          <p:cNvSpPr/>
          <p:nvPr/>
        </p:nvSpPr>
        <p:spPr>
          <a:xfrm>
            <a:off x="3753099" y="4121453"/>
            <a:ext cx="348615" cy="130810"/>
          </a:xfrm>
          <a:custGeom>
            <a:avLst/>
            <a:gdLst/>
            <a:ahLst/>
            <a:cxnLst/>
            <a:rect l="l" t="t" r="r" b="b"/>
            <a:pathLst>
              <a:path w="348614" h="130810">
                <a:moveTo>
                  <a:pt x="10159" y="0"/>
                </a:moveTo>
                <a:lnTo>
                  <a:pt x="0" y="7287"/>
                </a:lnTo>
                <a:lnTo>
                  <a:pt x="1495" y="17597"/>
                </a:lnTo>
                <a:lnTo>
                  <a:pt x="348210" y="130557"/>
                </a:lnTo>
                <a:lnTo>
                  <a:pt x="340887" y="107450"/>
                </a:lnTo>
                <a:lnTo>
                  <a:pt x="10159" y="0"/>
                </a:lnTo>
                <a:close/>
              </a:path>
            </a:pathLst>
          </a:custGeom>
          <a:solidFill>
            <a:srgbClr val="000000"/>
          </a:solidFill>
        </p:spPr>
        <p:txBody>
          <a:bodyPr wrap="square" lIns="0" tIns="0" rIns="0" bIns="0" rtlCol="0"/>
          <a:lstStyle/>
          <a:p>
            <a:endParaRPr/>
          </a:p>
        </p:txBody>
      </p:sp>
      <p:sp>
        <p:nvSpPr>
          <p:cNvPr id="69" name="object 69"/>
          <p:cNvSpPr/>
          <p:nvPr/>
        </p:nvSpPr>
        <p:spPr>
          <a:xfrm>
            <a:off x="4102089" y="3951346"/>
            <a:ext cx="207645" cy="290195"/>
          </a:xfrm>
          <a:custGeom>
            <a:avLst/>
            <a:gdLst/>
            <a:ahLst/>
            <a:cxnLst/>
            <a:rect l="l" t="t" r="r" b="b"/>
            <a:pathLst>
              <a:path w="207645" h="290195">
                <a:moveTo>
                  <a:pt x="207436" y="0"/>
                </a:moveTo>
                <a:lnTo>
                  <a:pt x="0" y="289821"/>
                </a:lnTo>
              </a:path>
            </a:pathLst>
          </a:custGeom>
          <a:ln w="3175">
            <a:solidFill>
              <a:srgbClr val="000000"/>
            </a:solidFill>
          </a:ln>
        </p:spPr>
        <p:txBody>
          <a:bodyPr wrap="square" lIns="0" tIns="0" rIns="0" bIns="0" rtlCol="0"/>
          <a:lstStyle/>
          <a:p>
            <a:endParaRPr/>
          </a:p>
        </p:txBody>
      </p:sp>
      <p:sp>
        <p:nvSpPr>
          <p:cNvPr id="70" name="object 70"/>
          <p:cNvSpPr/>
          <p:nvPr/>
        </p:nvSpPr>
        <p:spPr>
          <a:xfrm>
            <a:off x="4093986" y="3947613"/>
            <a:ext cx="229235" cy="304800"/>
          </a:xfrm>
          <a:custGeom>
            <a:avLst/>
            <a:gdLst/>
            <a:ahLst/>
            <a:cxnLst/>
            <a:rect l="l" t="t" r="r" b="b"/>
            <a:pathLst>
              <a:path w="229235" h="304800">
                <a:moveTo>
                  <a:pt x="229221" y="0"/>
                </a:moveTo>
                <a:lnTo>
                  <a:pt x="204569" y="0"/>
                </a:lnTo>
                <a:lnTo>
                  <a:pt x="0" y="281289"/>
                </a:lnTo>
                <a:lnTo>
                  <a:pt x="7323" y="304397"/>
                </a:lnTo>
                <a:lnTo>
                  <a:pt x="229221" y="0"/>
                </a:lnTo>
                <a:close/>
              </a:path>
            </a:pathLst>
          </a:custGeom>
          <a:solidFill>
            <a:srgbClr val="000000"/>
          </a:solidFill>
        </p:spPr>
        <p:txBody>
          <a:bodyPr wrap="square" lIns="0" tIns="0" rIns="0" bIns="0" rtlCol="0"/>
          <a:lstStyle/>
          <a:p>
            <a:endParaRPr/>
          </a:p>
        </p:txBody>
      </p:sp>
      <p:sp>
        <p:nvSpPr>
          <p:cNvPr id="71" name="object 71"/>
          <p:cNvSpPr/>
          <p:nvPr/>
        </p:nvSpPr>
        <p:spPr>
          <a:xfrm>
            <a:off x="4100593" y="3658502"/>
            <a:ext cx="207645" cy="288925"/>
          </a:xfrm>
          <a:custGeom>
            <a:avLst/>
            <a:gdLst/>
            <a:ahLst/>
            <a:cxnLst/>
            <a:rect l="l" t="t" r="r" b="b"/>
            <a:pathLst>
              <a:path w="207645" h="288925">
                <a:moveTo>
                  <a:pt x="0" y="0"/>
                </a:moveTo>
                <a:lnTo>
                  <a:pt x="207499" y="288577"/>
                </a:lnTo>
              </a:path>
            </a:pathLst>
          </a:custGeom>
          <a:ln w="3175">
            <a:solidFill>
              <a:srgbClr val="000000"/>
            </a:solidFill>
          </a:ln>
        </p:spPr>
        <p:txBody>
          <a:bodyPr wrap="square" lIns="0" tIns="0" rIns="0" bIns="0" rtlCol="0"/>
          <a:lstStyle/>
          <a:p>
            <a:endParaRPr/>
          </a:p>
        </p:txBody>
      </p:sp>
      <p:sp>
        <p:nvSpPr>
          <p:cNvPr id="72" name="object 72"/>
          <p:cNvSpPr/>
          <p:nvPr/>
        </p:nvSpPr>
        <p:spPr>
          <a:xfrm>
            <a:off x="4093986" y="3653436"/>
            <a:ext cx="229235" cy="294640"/>
          </a:xfrm>
          <a:custGeom>
            <a:avLst/>
            <a:gdLst/>
            <a:ahLst/>
            <a:cxnLst/>
            <a:rect l="l" t="t" r="r" b="b"/>
            <a:pathLst>
              <a:path w="229235" h="294639">
                <a:moveTo>
                  <a:pt x="15987" y="0"/>
                </a:moveTo>
                <a:lnTo>
                  <a:pt x="4394" y="0"/>
                </a:lnTo>
                <a:lnTo>
                  <a:pt x="0" y="13153"/>
                </a:lnTo>
                <a:lnTo>
                  <a:pt x="204569" y="294176"/>
                </a:lnTo>
                <a:lnTo>
                  <a:pt x="229221" y="294176"/>
                </a:lnTo>
                <a:lnTo>
                  <a:pt x="15987" y="0"/>
                </a:lnTo>
                <a:close/>
              </a:path>
            </a:pathLst>
          </a:custGeom>
          <a:solidFill>
            <a:srgbClr val="000000"/>
          </a:solidFill>
        </p:spPr>
        <p:txBody>
          <a:bodyPr wrap="square" lIns="0" tIns="0" rIns="0" bIns="0" rtlCol="0"/>
          <a:lstStyle/>
          <a:p>
            <a:endParaRPr/>
          </a:p>
        </p:txBody>
      </p:sp>
      <p:sp>
        <p:nvSpPr>
          <p:cNvPr id="73" name="object 73"/>
          <p:cNvSpPr/>
          <p:nvPr/>
        </p:nvSpPr>
        <p:spPr>
          <a:xfrm>
            <a:off x="3755374" y="3655747"/>
            <a:ext cx="339725" cy="113030"/>
          </a:xfrm>
          <a:custGeom>
            <a:avLst/>
            <a:gdLst/>
            <a:ahLst/>
            <a:cxnLst/>
            <a:rect l="l" t="t" r="r" b="b"/>
            <a:pathLst>
              <a:path w="339725" h="113029">
                <a:moveTo>
                  <a:pt x="0" y="112960"/>
                </a:moveTo>
                <a:lnTo>
                  <a:pt x="339422" y="0"/>
                </a:lnTo>
              </a:path>
            </a:pathLst>
          </a:custGeom>
          <a:ln w="4020">
            <a:solidFill>
              <a:srgbClr val="000000"/>
            </a:solidFill>
          </a:ln>
        </p:spPr>
        <p:txBody>
          <a:bodyPr wrap="square" lIns="0" tIns="0" rIns="0" bIns="0" rtlCol="0"/>
          <a:lstStyle/>
          <a:p>
            <a:endParaRPr/>
          </a:p>
        </p:txBody>
      </p:sp>
      <p:sp>
        <p:nvSpPr>
          <p:cNvPr id="74" name="object 74"/>
          <p:cNvSpPr/>
          <p:nvPr/>
        </p:nvSpPr>
        <p:spPr>
          <a:xfrm>
            <a:off x="3753099" y="3646148"/>
            <a:ext cx="345440" cy="127635"/>
          </a:xfrm>
          <a:custGeom>
            <a:avLst/>
            <a:gdLst/>
            <a:ahLst/>
            <a:cxnLst/>
            <a:rect l="l" t="t" r="r" b="b"/>
            <a:pathLst>
              <a:path w="345439" h="127635">
                <a:moveTo>
                  <a:pt x="336586" y="0"/>
                </a:moveTo>
                <a:lnTo>
                  <a:pt x="13089" y="104428"/>
                </a:lnTo>
                <a:lnTo>
                  <a:pt x="0" y="120337"/>
                </a:lnTo>
                <a:lnTo>
                  <a:pt x="10159" y="127624"/>
                </a:lnTo>
                <a:lnTo>
                  <a:pt x="340887" y="20441"/>
                </a:lnTo>
                <a:lnTo>
                  <a:pt x="345281" y="7287"/>
                </a:lnTo>
                <a:lnTo>
                  <a:pt x="336586" y="0"/>
                </a:lnTo>
                <a:close/>
              </a:path>
            </a:pathLst>
          </a:custGeom>
          <a:solidFill>
            <a:srgbClr val="000000"/>
          </a:solidFill>
        </p:spPr>
        <p:txBody>
          <a:bodyPr wrap="square" lIns="0" tIns="0" rIns="0" bIns="0" rtlCol="0"/>
          <a:lstStyle/>
          <a:p>
            <a:endParaRPr/>
          </a:p>
        </p:txBody>
      </p:sp>
      <p:sp>
        <p:nvSpPr>
          <p:cNvPr id="75" name="object 75"/>
          <p:cNvSpPr/>
          <p:nvPr/>
        </p:nvSpPr>
        <p:spPr>
          <a:xfrm>
            <a:off x="4100593" y="3313577"/>
            <a:ext cx="110489" cy="339725"/>
          </a:xfrm>
          <a:custGeom>
            <a:avLst/>
            <a:gdLst/>
            <a:ahLst/>
            <a:cxnLst/>
            <a:rect l="l" t="t" r="r" b="b"/>
            <a:pathLst>
              <a:path w="110489" h="339725">
                <a:moveTo>
                  <a:pt x="110263" y="0"/>
                </a:moveTo>
                <a:lnTo>
                  <a:pt x="0" y="339147"/>
                </a:lnTo>
              </a:path>
            </a:pathLst>
          </a:custGeom>
          <a:ln w="3175">
            <a:solidFill>
              <a:srgbClr val="000000"/>
            </a:solidFill>
          </a:ln>
        </p:spPr>
        <p:txBody>
          <a:bodyPr wrap="square" lIns="0" tIns="0" rIns="0" bIns="0" rtlCol="0"/>
          <a:lstStyle/>
          <a:p>
            <a:endParaRPr/>
          </a:p>
        </p:txBody>
      </p:sp>
      <p:sp>
        <p:nvSpPr>
          <p:cNvPr id="76" name="object 76"/>
          <p:cNvSpPr/>
          <p:nvPr/>
        </p:nvSpPr>
        <p:spPr>
          <a:xfrm>
            <a:off x="4089685" y="3308511"/>
            <a:ext cx="177165" cy="345440"/>
          </a:xfrm>
          <a:custGeom>
            <a:avLst/>
            <a:gdLst/>
            <a:ahLst/>
            <a:cxnLst/>
            <a:rect l="l" t="t" r="r" b="b"/>
            <a:pathLst>
              <a:path w="177164" h="345439">
                <a:moveTo>
                  <a:pt x="176988" y="0"/>
                </a:moveTo>
                <a:lnTo>
                  <a:pt x="68158" y="1510"/>
                </a:lnTo>
                <a:lnTo>
                  <a:pt x="0" y="337636"/>
                </a:lnTo>
                <a:lnTo>
                  <a:pt x="8695" y="344924"/>
                </a:lnTo>
                <a:lnTo>
                  <a:pt x="20288" y="344924"/>
                </a:lnTo>
                <a:lnTo>
                  <a:pt x="176988" y="0"/>
                </a:lnTo>
                <a:close/>
              </a:path>
            </a:pathLst>
          </a:custGeom>
          <a:solidFill>
            <a:srgbClr val="000000"/>
          </a:solidFill>
        </p:spPr>
        <p:txBody>
          <a:bodyPr wrap="square" lIns="0" tIns="0" rIns="0" bIns="0" rtlCol="0"/>
          <a:lstStyle/>
          <a:p>
            <a:endParaRPr/>
          </a:p>
        </p:txBody>
      </p:sp>
      <p:sp>
        <p:nvSpPr>
          <p:cNvPr id="77" name="object 77"/>
          <p:cNvSpPr/>
          <p:nvPr/>
        </p:nvSpPr>
        <p:spPr>
          <a:xfrm>
            <a:off x="4213786" y="3236789"/>
            <a:ext cx="349885" cy="75565"/>
          </a:xfrm>
          <a:custGeom>
            <a:avLst/>
            <a:gdLst/>
            <a:ahLst/>
            <a:cxnLst/>
            <a:rect l="l" t="t" r="r" b="b"/>
            <a:pathLst>
              <a:path w="349885" h="75564">
                <a:moveTo>
                  <a:pt x="349582" y="0"/>
                </a:moveTo>
                <a:lnTo>
                  <a:pt x="0" y="75455"/>
                </a:lnTo>
              </a:path>
            </a:pathLst>
          </a:custGeom>
          <a:ln w="4174">
            <a:solidFill>
              <a:srgbClr val="000000"/>
            </a:solidFill>
          </a:ln>
        </p:spPr>
        <p:txBody>
          <a:bodyPr wrap="square" lIns="0" tIns="0" rIns="0" bIns="0" rtlCol="0"/>
          <a:lstStyle/>
          <a:p>
            <a:endParaRPr/>
          </a:p>
        </p:txBody>
      </p:sp>
      <p:sp>
        <p:nvSpPr>
          <p:cNvPr id="78" name="object 78"/>
          <p:cNvSpPr/>
          <p:nvPr/>
        </p:nvSpPr>
        <p:spPr>
          <a:xfrm>
            <a:off x="4157844" y="3223013"/>
            <a:ext cx="410845" cy="87630"/>
          </a:xfrm>
          <a:custGeom>
            <a:avLst/>
            <a:gdLst/>
            <a:ahLst/>
            <a:cxnLst/>
            <a:rect l="l" t="t" r="r" b="b"/>
            <a:pathLst>
              <a:path w="410845" h="87629">
                <a:moveTo>
                  <a:pt x="410541" y="0"/>
                </a:moveTo>
                <a:lnTo>
                  <a:pt x="0" y="87008"/>
                </a:lnTo>
                <a:lnTo>
                  <a:pt x="108829" y="85497"/>
                </a:lnTo>
                <a:lnTo>
                  <a:pt x="403311" y="23107"/>
                </a:lnTo>
                <a:lnTo>
                  <a:pt x="410541" y="0"/>
                </a:lnTo>
                <a:close/>
              </a:path>
            </a:pathLst>
          </a:custGeom>
          <a:solidFill>
            <a:srgbClr val="000000"/>
          </a:solidFill>
        </p:spPr>
        <p:txBody>
          <a:bodyPr wrap="square" lIns="0" tIns="0" rIns="0" bIns="0" rtlCol="0"/>
          <a:lstStyle/>
          <a:p>
            <a:endParaRPr/>
          </a:p>
        </p:txBody>
      </p:sp>
      <p:sp>
        <p:nvSpPr>
          <p:cNvPr id="79" name="object 79"/>
          <p:cNvSpPr/>
          <p:nvPr/>
        </p:nvSpPr>
        <p:spPr>
          <a:xfrm>
            <a:off x="3928622" y="3005625"/>
            <a:ext cx="266962" cy="286800"/>
          </a:xfrm>
          <a:prstGeom prst="rect">
            <a:avLst/>
          </a:prstGeom>
          <a:blipFill>
            <a:blip r:embed="rId2" cstate="print"/>
            <a:stretch>
              <a:fillRect/>
            </a:stretch>
          </a:blipFill>
        </p:spPr>
        <p:txBody>
          <a:bodyPr wrap="square" lIns="0" tIns="0" rIns="0" bIns="0" rtlCol="0"/>
          <a:lstStyle/>
          <a:p>
            <a:endParaRPr/>
          </a:p>
        </p:txBody>
      </p:sp>
      <p:sp>
        <p:nvSpPr>
          <p:cNvPr id="80" name="object 80"/>
          <p:cNvSpPr/>
          <p:nvPr/>
        </p:nvSpPr>
        <p:spPr>
          <a:xfrm>
            <a:off x="4569165" y="3238300"/>
            <a:ext cx="236854" cy="265430"/>
          </a:xfrm>
          <a:custGeom>
            <a:avLst/>
            <a:gdLst/>
            <a:ahLst/>
            <a:cxnLst/>
            <a:rect l="l" t="t" r="r" b="b"/>
            <a:pathLst>
              <a:path w="236854" h="265429">
                <a:moveTo>
                  <a:pt x="236451" y="265203"/>
                </a:moveTo>
                <a:lnTo>
                  <a:pt x="0" y="0"/>
                </a:lnTo>
              </a:path>
            </a:pathLst>
          </a:custGeom>
          <a:ln w="3175">
            <a:solidFill>
              <a:srgbClr val="000000"/>
            </a:solidFill>
          </a:ln>
        </p:spPr>
        <p:txBody>
          <a:bodyPr wrap="square" lIns="0" tIns="0" rIns="0" bIns="0" rtlCol="0"/>
          <a:lstStyle/>
          <a:p>
            <a:endParaRPr/>
          </a:p>
        </p:txBody>
      </p:sp>
      <p:sp>
        <p:nvSpPr>
          <p:cNvPr id="81" name="object 81"/>
          <p:cNvSpPr/>
          <p:nvPr/>
        </p:nvSpPr>
        <p:spPr>
          <a:xfrm>
            <a:off x="4561155" y="3223013"/>
            <a:ext cx="249554" cy="291465"/>
          </a:xfrm>
          <a:custGeom>
            <a:avLst/>
            <a:gdLst/>
            <a:ahLst/>
            <a:cxnLst/>
            <a:rect l="l" t="t" r="r" b="b"/>
            <a:pathLst>
              <a:path w="249554" h="291464">
                <a:moveTo>
                  <a:pt x="7230" y="0"/>
                </a:moveTo>
                <a:lnTo>
                  <a:pt x="0" y="23107"/>
                </a:lnTo>
                <a:lnTo>
                  <a:pt x="242248" y="291332"/>
                </a:lnTo>
                <a:lnTo>
                  <a:pt x="249478" y="269469"/>
                </a:lnTo>
                <a:lnTo>
                  <a:pt x="7230" y="0"/>
                </a:lnTo>
                <a:close/>
              </a:path>
            </a:pathLst>
          </a:custGeom>
          <a:solidFill>
            <a:srgbClr val="000000"/>
          </a:solidFill>
        </p:spPr>
        <p:txBody>
          <a:bodyPr wrap="square" lIns="0" tIns="0" rIns="0" bIns="0" rtlCol="0"/>
          <a:lstStyle/>
          <a:p>
            <a:endParaRPr/>
          </a:p>
        </p:txBody>
      </p:sp>
      <p:sp>
        <p:nvSpPr>
          <p:cNvPr id="82" name="object 82"/>
          <p:cNvSpPr/>
          <p:nvPr/>
        </p:nvSpPr>
        <p:spPr>
          <a:xfrm>
            <a:off x="4811413" y="3431070"/>
            <a:ext cx="349885" cy="75565"/>
          </a:xfrm>
          <a:custGeom>
            <a:avLst/>
            <a:gdLst/>
            <a:ahLst/>
            <a:cxnLst/>
            <a:rect l="l" t="t" r="r" b="b"/>
            <a:pathLst>
              <a:path w="349885" h="75564">
                <a:moveTo>
                  <a:pt x="349644" y="0"/>
                </a:moveTo>
                <a:lnTo>
                  <a:pt x="0" y="75188"/>
                </a:lnTo>
              </a:path>
            </a:pathLst>
          </a:custGeom>
          <a:ln w="4175">
            <a:solidFill>
              <a:srgbClr val="000000"/>
            </a:solidFill>
          </a:ln>
        </p:spPr>
        <p:txBody>
          <a:bodyPr wrap="square" lIns="0" tIns="0" rIns="0" bIns="0" rtlCol="0"/>
          <a:lstStyle/>
          <a:p>
            <a:endParaRPr/>
          </a:p>
        </p:txBody>
      </p:sp>
      <p:sp>
        <p:nvSpPr>
          <p:cNvPr id="83" name="object 83"/>
          <p:cNvSpPr/>
          <p:nvPr/>
        </p:nvSpPr>
        <p:spPr>
          <a:xfrm>
            <a:off x="4803404" y="3417206"/>
            <a:ext cx="363220" cy="97155"/>
          </a:xfrm>
          <a:custGeom>
            <a:avLst/>
            <a:gdLst/>
            <a:ahLst/>
            <a:cxnLst/>
            <a:rect l="l" t="t" r="r" b="b"/>
            <a:pathLst>
              <a:path w="363220" h="97154">
                <a:moveTo>
                  <a:pt x="362671" y="0"/>
                </a:moveTo>
                <a:lnTo>
                  <a:pt x="7230" y="75277"/>
                </a:lnTo>
                <a:lnTo>
                  <a:pt x="0" y="97140"/>
                </a:lnTo>
                <a:lnTo>
                  <a:pt x="355441" y="21685"/>
                </a:lnTo>
                <a:lnTo>
                  <a:pt x="362671" y="0"/>
                </a:lnTo>
                <a:close/>
              </a:path>
            </a:pathLst>
          </a:custGeom>
          <a:solidFill>
            <a:srgbClr val="000000"/>
          </a:solidFill>
        </p:spPr>
        <p:txBody>
          <a:bodyPr wrap="square" lIns="0" tIns="0" rIns="0" bIns="0" rtlCol="0"/>
          <a:lstStyle/>
          <a:p>
            <a:endParaRPr/>
          </a:p>
        </p:txBody>
      </p:sp>
      <p:sp>
        <p:nvSpPr>
          <p:cNvPr id="84" name="object 84"/>
          <p:cNvSpPr/>
          <p:nvPr/>
        </p:nvSpPr>
        <p:spPr>
          <a:xfrm>
            <a:off x="5166886" y="3432581"/>
            <a:ext cx="236854" cy="265430"/>
          </a:xfrm>
          <a:custGeom>
            <a:avLst/>
            <a:gdLst/>
            <a:ahLst/>
            <a:cxnLst/>
            <a:rect l="l" t="t" r="r" b="b"/>
            <a:pathLst>
              <a:path w="236854" h="265429">
                <a:moveTo>
                  <a:pt x="236420" y="265203"/>
                </a:moveTo>
                <a:lnTo>
                  <a:pt x="0" y="0"/>
                </a:lnTo>
              </a:path>
            </a:pathLst>
          </a:custGeom>
          <a:ln w="3175">
            <a:solidFill>
              <a:srgbClr val="000000"/>
            </a:solidFill>
          </a:ln>
        </p:spPr>
        <p:txBody>
          <a:bodyPr wrap="square" lIns="0" tIns="0" rIns="0" bIns="0" rtlCol="0"/>
          <a:lstStyle/>
          <a:p>
            <a:endParaRPr/>
          </a:p>
        </p:txBody>
      </p:sp>
      <p:sp>
        <p:nvSpPr>
          <p:cNvPr id="85" name="object 85"/>
          <p:cNvSpPr/>
          <p:nvPr/>
        </p:nvSpPr>
        <p:spPr>
          <a:xfrm>
            <a:off x="5158845" y="3417206"/>
            <a:ext cx="249554" cy="282575"/>
          </a:xfrm>
          <a:custGeom>
            <a:avLst/>
            <a:gdLst/>
            <a:ahLst/>
            <a:cxnLst/>
            <a:rect l="l" t="t" r="r" b="b"/>
            <a:pathLst>
              <a:path w="249554" h="282575">
                <a:moveTo>
                  <a:pt x="7230" y="0"/>
                </a:moveTo>
                <a:lnTo>
                  <a:pt x="0" y="21685"/>
                </a:lnTo>
                <a:lnTo>
                  <a:pt x="235018" y="282534"/>
                </a:lnTo>
                <a:lnTo>
                  <a:pt x="246611" y="279779"/>
                </a:lnTo>
                <a:lnTo>
                  <a:pt x="249478" y="269469"/>
                </a:lnTo>
                <a:lnTo>
                  <a:pt x="7230" y="0"/>
                </a:lnTo>
                <a:close/>
              </a:path>
            </a:pathLst>
          </a:custGeom>
          <a:solidFill>
            <a:srgbClr val="000000"/>
          </a:solidFill>
        </p:spPr>
        <p:txBody>
          <a:bodyPr wrap="square" lIns="0" tIns="0" rIns="0" bIns="0" rtlCol="0"/>
          <a:lstStyle/>
          <a:p>
            <a:endParaRPr/>
          </a:p>
        </p:txBody>
      </p:sp>
      <p:sp>
        <p:nvSpPr>
          <p:cNvPr id="86" name="object 86"/>
          <p:cNvSpPr/>
          <p:nvPr/>
        </p:nvSpPr>
        <p:spPr>
          <a:xfrm>
            <a:off x="5409134" y="3623752"/>
            <a:ext cx="349885" cy="75565"/>
          </a:xfrm>
          <a:custGeom>
            <a:avLst/>
            <a:gdLst/>
            <a:ahLst/>
            <a:cxnLst/>
            <a:rect l="l" t="t" r="r" b="b"/>
            <a:pathLst>
              <a:path w="349885" h="75564">
                <a:moveTo>
                  <a:pt x="349644" y="0"/>
                </a:moveTo>
                <a:lnTo>
                  <a:pt x="0" y="75455"/>
                </a:lnTo>
              </a:path>
            </a:pathLst>
          </a:custGeom>
          <a:ln w="4174">
            <a:solidFill>
              <a:srgbClr val="000000"/>
            </a:solidFill>
          </a:ln>
        </p:spPr>
        <p:txBody>
          <a:bodyPr wrap="square" lIns="0" tIns="0" rIns="0" bIns="0" rtlCol="0"/>
          <a:lstStyle/>
          <a:p>
            <a:endParaRPr/>
          </a:p>
        </p:txBody>
      </p:sp>
      <p:sp>
        <p:nvSpPr>
          <p:cNvPr id="87" name="object 87"/>
          <p:cNvSpPr/>
          <p:nvPr/>
        </p:nvSpPr>
        <p:spPr>
          <a:xfrm>
            <a:off x="5405457" y="3611487"/>
            <a:ext cx="356870" cy="94615"/>
          </a:xfrm>
          <a:custGeom>
            <a:avLst/>
            <a:gdLst/>
            <a:ahLst/>
            <a:cxnLst/>
            <a:rect l="l" t="t" r="r" b="b"/>
            <a:pathLst>
              <a:path w="356870" h="94614">
                <a:moveTo>
                  <a:pt x="352511" y="0"/>
                </a:moveTo>
                <a:lnTo>
                  <a:pt x="2867" y="75188"/>
                </a:lnTo>
                <a:lnTo>
                  <a:pt x="0" y="85497"/>
                </a:lnTo>
                <a:lnTo>
                  <a:pt x="7230" y="94118"/>
                </a:lnTo>
                <a:lnTo>
                  <a:pt x="356812" y="20085"/>
                </a:lnTo>
                <a:lnTo>
                  <a:pt x="353945" y="10042"/>
                </a:lnTo>
                <a:lnTo>
                  <a:pt x="352511" y="0"/>
                </a:lnTo>
                <a:close/>
              </a:path>
            </a:pathLst>
          </a:custGeom>
          <a:solidFill>
            <a:srgbClr val="000000"/>
          </a:solidFill>
        </p:spPr>
        <p:txBody>
          <a:bodyPr wrap="square" lIns="0" tIns="0" rIns="0" bIns="0" rtlCol="0"/>
          <a:lstStyle/>
          <a:p>
            <a:endParaRPr/>
          </a:p>
        </p:txBody>
      </p:sp>
      <p:sp>
        <p:nvSpPr>
          <p:cNvPr id="88" name="object 88"/>
          <p:cNvSpPr/>
          <p:nvPr/>
        </p:nvSpPr>
        <p:spPr>
          <a:xfrm>
            <a:off x="5293043" y="3703561"/>
            <a:ext cx="111760" cy="339725"/>
          </a:xfrm>
          <a:custGeom>
            <a:avLst/>
            <a:gdLst/>
            <a:ahLst/>
            <a:cxnLst/>
            <a:rect l="l" t="t" r="r" b="b"/>
            <a:pathLst>
              <a:path w="111760" h="339725">
                <a:moveTo>
                  <a:pt x="0" y="339147"/>
                </a:moveTo>
                <a:lnTo>
                  <a:pt x="111696" y="0"/>
                </a:lnTo>
              </a:path>
            </a:pathLst>
          </a:custGeom>
          <a:ln w="3175">
            <a:solidFill>
              <a:srgbClr val="000000"/>
            </a:solidFill>
          </a:ln>
        </p:spPr>
        <p:txBody>
          <a:bodyPr wrap="square" lIns="0" tIns="0" rIns="0" bIns="0" rtlCol="0"/>
          <a:lstStyle/>
          <a:p>
            <a:endParaRPr/>
          </a:p>
        </p:txBody>
      </p:sp>
      <p:sp>
        <p:nvSpPr>
          <p:cNvPr id="89" name="object 89"/>
          <p:cNvSpPr/>
          <p:nvPr/>
        </p:nvSpPr>
        <p:spPr>
          <a:xfrm>
            <a:off x="5283600" y="3696985"/>
            <a:ext cx="129539" cy="347980"/>
          </a:xfrm>
          <a:custGeom>
            <a:avLst/>
            <a:gdLst/>
            <a:ahLst/>
            <a:cxnLst/>
            <a:rect l="l" t="t" r="r" b="b"/>
            <a:pathLst>
              <a:path w="129539" h="347979">
                <a:moveTo>
                  <a:pt x="121856" y="0"/>
                </a:moveTo>
                <a:lnTo>
                  <a:pt x="110263" y="2755"/>
                </a:lnTo>
                <a:lnTo>
                  <a:pt x="0" y="341991"/>
                </a:lnTo>
                <a:lnTo>
                  <a:pt x="8663" y="344924"/>
                </a:lnTo>
                <a:lnTo>
                  <a:pt x="18823" y="347768"/>
                </a:lnTo>
                <a:lnTo>
                  <a:pt x="129087" y="8620"/>
                </a:lnTo>
                <a:lnTo>
                  <a:pt x="121856" y="0"/>
                </a:lnTo>
                <a:close/>
              </a:path>
            </a:pathLst>
          </a:custGeom>
          <a:solidFill>
            <a:srgbClr val="000000"/>
          </a:solidFill>
        </p:spPr>
        <p:txBody>
          <a:bodyPr wrap="square" lIns="0" tIns="0" rIns="0" bIns="0" rtlCol="0"/>
          <a:lstStyle/>
          <a:p>
            <a:endParaRPr/>
          </a:p>
        </p:txBody>
      </p:sp>
      <p:sp>
        <p:nvSpPr>
          <p:cNvPr id="90" name="object 90"/>
          <p:cNvSpPr/>
          <p:nvPr/>
        </p:nvSpPr>
        <p:spPr>
          <a:xfrm>
            <a:off x="2810969" y="3951346"/>
            <a:ext cx="0" cy="356870"/>
          </a:xfrm>
          <a:custGeom>
            <a:avLst/>
            <a:gdLst/>
            <a:ahLst/>
            <a:cxnLst/>
            <a:rect l="l" t="t" r="r" b="b"/>
            <a:pathLst>
              <a:path h="356870">
                <a:moveTo>
                  <a:pt x="0" y="0"/>
                </a:moveTo>
                <a:lnTo>
                  <a:pt x="0" y="356567"/>
                </a:lnTo>
              </a:path>
            </a:pathLst>
          </a:custGeom>
          <a:ln w="3175">
            <a:solidFill>
              <a:srgbClr val="000000"/>
            </a:solidFill>
          </a:ln>
        </p:spPr>
        <p:txBody>
          <a:bodyPr wrap="square" lIns="0" tIns="0" rIns="0" bIns="0" rtlCol="0"/>
          <a:lstStyle/>
          <a:p>
            <a:endParaRPr/>
          </a:p>
        </p:txBody>
      </p:sp>
      <p:sp>
        <p:nvSpPr>
          <p:cNvPr id="91" name="object 91"/>
          <p:cNvSpPr/>
          <p:nvPr/>
        </p:nvSpPr>
        <p:spPr>
          <a:xfrm>
            <a:off x="2759391" y="3947613"/>
            <a:ext cx="103505" cy="362585"/>
          </a:xfrm>
          <a:custGeom>
            <a:avLst/>
            <a:gdLst/>
            <a:ahLst/>
            <a:cxnLst/>
            <a:rect l="l" t="t" r="r" b="b"/>
            <a:pathLst>
              <a:path w="103505" h="362585">
                <a:moveTo>
                  <a:pt x="103032" y="0"/>
                </a:moveTo>
                <a:lnTo>
                  <a:pt x="0" y="0"/>
                </a:lnTo>
                <a:lnTo>
                  <a:pt x="39174" y="343413"/>
                </a:lnTo>
                <a:lnTo>
                  <a:pt x="50799" y="362344"/>
                </a:lnTo>
                <a:lnTo>
                  <a:pt x="63826" y="343413"/>
                </a:lnTo>
                <a:lnTo>
                  <a:pt x="103032" y="0"/>
                </a:lnTo>
                <a:close/>
              </a:path>
            </a:pathLst>
          </a:custGeom>
          <a:solidFill>
            <a:srgbClr val="000000"/>
          </a:solidFill>
        </p:spPr>
        <p:txBody>
          <a:bodyPr wrap="square" lIns="0" tIns="0" rIns="0" bIns="0" rtlCol="0"/>
          <a:lstStyle/>
          <a:p>
            <a:endParaRPr/>
          </a:p>
        </p:txBody>
      </p:sp>
      <p:sp>
        <p:nvSpPr>
          <p:cNvPr id="92" name="object 92"/>
          <p:cNvSpPr/>
          <p:nvPr/>
        </p:nvSpPr>
        <p:spPr>
          <a:xfrm>
            <a:off x="3753878" y="3410718"/>
            <a:ext cx="38100" cy="354330"/>
          </a:xfrm>
          <a:custGeom>
            <a:avLst/>
            <a:gdLst/>
            <a:ahLst/>
            <a:cxnLst/>
            <a:rect l="l" t="t" r="r" b="b"/>
            <a:pathLst>
              <a:path w="38100" h="354329">
                <a:moveTo>
                  <a:pt x="37772" y="0"/>
                </a:moveTo>
                <a:lnTo>
                  <a:pt x="0" y="353723"/>
                </a:lnTo>
              </a:path>
            </a:pathLst>
          </a:custGeom>
          <a:ln w="3175">
            <a:solidFill>
              <a:srgbClr val="000000"/>
            </a:solidFill>
          </a:ln>
        </p:spPr>
        <p:txBody>
          <a:bodyPr wrap="square" lIns="0" tIns="0" rIns="0" bIns="0" rtlCol="0"/>
          <a:lstStyle/>
          <a:p>
            <a:endParaRPr/>
          </a:p>
        </p:txBody>
      </p:sp>
      <p:sp>
        <p:nvSpPr>
          <p:cNvPr id="93" name="object 93"/>
          <p:cNvSpPr/>
          <p:nvPr/>
        </p:nvSpPr>
        <p:spPr>
          <a:xfrm>
            <a:off x="3740041" y="3399875"/>
            <a:ext cx="101600" cy="367030"/>
          </a:xfrm>
          <a:custGeom>
            <a:avLst/>
            <a:gdLst/>
            <a:ahLst/>
            <a:cxnLst/>
            <a:rect l="l" t="t" r="r" b="b"/>
            <a:pathLst>
              <a:path w="101600" h="367029">
                <a:moveTo>
                  <a:pt x="0" y="0"/>
                </a:moveTo>
                <a:lnTo>
                  <a:pt x="2960" y="347679"/>
                </a:lnTo>
                <a:lnTo>
                  <a:pt x="13058" y="366610"/>
                </a:lnTo>
                <a:lnTo>
                  <a:pt x="26147" y="350701"/>
                </a:lnTo>
                <a:lnTo>
                  <a:pt x="101536" y="11553"/>
                </a:lnTo>
                <a:lnTo>
                  <a:pt x="0" y="0"/>
                </a:lnTo>
                <a:close/>
              </a:path>
            </a:pathLst>
          </a:custGeom>
          <a:solidFill>
            <a:srgbClr val="000000"/>
          </a:solidFill>
        </p:spPr>
        <p:txBody>
          <a:bodyPr wrap="square" lIns="0" tIns="0" rIns="0" bIns="0" rtlCol="0"/>
          <a:lstStyle/>
          <a:p>
            <a:endParaRPr/>
          </a:p>
        </p:txBody>
      </p:sp>
      <p:sp>
        <p:nvSpPr>
          <p:cNvPr id="94" name="object 94"/>
          <p:cNvSpPr txBox="1"/>
          <p:nvPr/>
        </p:nvSpPr>
        <p:spPr>
          <a:xfrm>
            <a:off x="3357408" y="3817135"/>
            <a:ext cx="74930" cy="257810"/>
          </a:xfrm>
          <a:prstGeom prst="rect">
            <a:avLst/>
          </a:prstGeom>
        </p:spPr>
        <p:txBody>
          <a:bodyPr vert="horz" wrap="square" lIns="0" tIns="15240" rIns="0" bIns="0" rtlCol="0">
            <a:spAutoFit/>
          </a:bodyPr>
          <a:lstStyle/>
          <a:p>
            <a:pPr marL="12700">
              <a:lnSpc>
                <a:spcPct val="100000"/>
              </a:lnSpc>
              <a:spcBef>
                <a:spcPts val="120"/>
              </a:spcBef>
            </a:pPr>
            <a:r>
              <a:rPr sz="1500" spc="-700" dirty="0">
                <a:latin typeface="Arial"/>
                <a:cs typeface="Arial"/>
              </a:rPr>
              <a:t>H</a:t>
            </a:r>
            <a:endParaRPr sz="1500">
              <a:latin typeface="Arial"/>
              <a:cs typeface="Arial"/>
            </a:endParaRPr>
          </a:p>
        </p:txBody>
      </p:sp>
      <p:sp>
        <p:nvSpPr>
          <p:cNvPr id="95" name="object 95"/>
          <p:cNvSpPr/>
          <p:nvPr/>
        </p:nvSpPr>
        <p:spPr>
          <a:xfrm>
            <a:off x="3439139" y="4049997"/>
            <a:ext cx="0" cy="258445"/>
          </a:xfrm>
          <a:custGeom>
            <a:avLst/>
            <a:gdLst/>
            <a:ahLst/>
            <a:cxnLst/>
            <a:rect l="l" t="t" r="r" b="b"/>
            <a:pathLst>
              <a:path h="258445">
                <a:moveTo>
                  <a:pt x="0" y="0"/>
                </a:moveTo>
                <a:lnTo>
                  <a:pt x="0" y="257915"/>
                </a:lnTo>
              </a:path>
            </a:pathLst>
          </a:custGeom>
          <a:ln w="3175">
            <a:solidFill>
              <a:srgbClr val="000000"/>
            </a:solidFill>
          </a:ln>
        </p:spPr>
        <p:txBody>
          <a:bodyPr wrap="square" lIns="0" tIns="0" rIns="0" bIns="0" rtlCol="0"/>
          <a:lstStyle/>
          <a:p>
            <a:endParaRPr/>
          </a:p>
        </p:txBody>
      </p:sp>
      <p:sp>
        <p:nvSpPr>
          <p:cNvPr id="96" name="object 96"/>
          <p:cNvSpPr/>
          <p:nvPr/>
        </p:nvSpPr>
        <p:spPr>
          <a:xfrm>
            <a:off x="3387529" y="4046264"/>
            <a:ext cx="103505" cy="264160"/>
          </a:xfrm>
          <a:custGeom>
            <a:avLst/>
            <a:gdLst/>
            <a:ahLst/>
            <a:cxnLst/>
            <a:rect l="l" t="t" r="r" b="b"/>
            <a:pathLst>
              <a:path w="103504" h="264160">
                <a:moveTo>
                  <a:pt x="103032" y="0"/>
                </a:moveTo>
                <a:lnTo>
                  <a:pt x="0" y="0"/>
                </a:lnTo>
                <a:lnTo>
                  <a:pt x="37772" y="243518"/>
                </a:lnTo>
                <a:lnTo>
                  <a:pt x="50799" y="263692"/>
                </a:lnTo>
                <a:lnTo>
                  <a:pt x="65291" y="243518"/>
                </a:lnTo>
                <a:lnTo>
                  <a:pt x="103032" y="0"/>
                </a:lnTo>
                <a:close/>
              </a:path>
            </a:pathLst>
          </a:custGeom>
          <a:solidFill>
            <a:srgbClr val="000000"/>
          </a:solidFill>
        </p:spPr>
        <p:txBody>
          <a:bodyPr wrap="square" lIns="0" tIns="0" rIns="0" bIns="0" rtlCol="0"/>
          <a:lstStyle/>
          <a:p>
            <a:endParaRPr/>
          </a:p>
        </p:txBody>
      </p:sp>
      <p:sp>
        <p:nvSpPr>
          <p:cNvPr id="97" name="object 97"/>
          <p:cNvSpPr txBox="1"/>
          <p:nvPr/>
        </p:nvSpPr>
        <p:spPr>
          <a:xfrm>
            <a:off x="3042668" y="4288174"/>
            <a:ext cx="74930" cy="257810"/>
          </a:xfrm>
          <a:prstGeom prst="rect">
            <a:avLst/>
          </a:prstGeom>
        </p:spPr>
        <p:txBody>
          <a:bodyPr vert="horz" wrap="square" lIns="0" tIns="15240" rIns="0" bIns="0" rtlCol="0">
            <a:spAutoFit/>
          </a:bodyPr>
          <a:lstStyle/>
          <a:p>
            <a:pPr marL="12700">
              <a:lnSpc>
                <a:spcPct val="100000"/>
              </a:lnSpc>
              <a:spcBef>
                <a:spcPts val="120"/>
              </a:spcBef>
            </a:pPr>
            <a:r>
              <a:rPr sz="1500" spc="-700" dirty="0">
                <a:latin typeface="Arial"/>
                <a:cs typeface="Arial"/>
              </a:rPr>
              <a:t>H</a:t>
            </a:r>
            <a:endParaRPr sz="1500">
              <a:latin typeface="Arial"/>
              <a:cs typeface="Arial"/>
            </a:endParaRPr>
          </a:p>
        </p:txBody>
      </p:sp>
      <p:sp>
        <p:nvSpPr>
          <p:cNvPr id="98" name="object 98"/>
          <p:cNvSpPr/>
          <p:nvPr/>
        </p:nvSpPr>
        <p:spPr>
          <a:xfrm>
            <a:off x="3079366" y="4323732"/>
            <a:ext cx="91440" cy="0"/>
          </a:xfrm>
          <a:custGeom>
            <a:avLst/>
            <a:gdLst/>
            <a:ahLst/>
            <a:cxnLst/>
            <a:rect l="l" t="t" r="r" b="b"/>
            <a:pathLst>
              <a:path w="91439">
                <a:moveTo>
                  <a:pt x="0" y="0"/>
                </a:moveTo>
                <a:lnTo>
                  <a:pt x="91345" y="0"/>
                </a:lnTo>
              </a:path>
            </a:pathLst>
          </a:custGeom>
          <a:ln w="4298">
            <a:solidFill>
              <a:srgbClr val="000000"/>
            </a:solidFill>
          </a:ln>
        </p:spPr>
        <p:txBody>
          <a:bodyPr wrap="square" lIns="0" tIns="0" rIns="0" bIns="0" rtlCol="0"/>
          <a:lstStyle/>
          <a:p>
            <a:endParaRPr/>
          </a:p>
        </p:txBody>
      </p:sp>
      <p:sp>
        <p:nvSpPr>
          <p:cNvPr id="99" name="object 99"/>
          <p:cNvSpPr/>
          <p:nvPr/>
        </p:nvSpPr>
        <p:spPr>
          <a:xfrm>
            <a:off x="3072790" y="4322222"/>
            <a:ext cx="103505" cy="0"/>
          </a:xfrm>
          <a:custGeom>
            <a:avLst/>
            <a:gdLst/>
            <a:ahLst/>
            <a:cxnLst/>
            <a:rect l="l" t="t" r="r" b="b"/>
            <a:pathLst>
              <a:path w="103505">
                <a:moveTo>
                  <a:pt x="0" y="0"/>
                </a:moveTo>
                <a:lnTo>
                  <a:pt x="102939" y="0"/>
                </a:lnTo>
              </a:path>
            </a:pathLst>
          </a:custGeom>
          <a:ln w="21685">
            <a:solidFill>
              <a:srgbClr val="000000"/>
            </a:solidFill>
          </a:ln>
        </p:spPr>
        <p:txBody>
          <a:bodyPr wrap="square" lIns="0" tIns="0" rIns="0" bIns="0" rtlCol="0"/>
          <a:lstStyle/>
          <a:p>
            <a:endParaRPr/>
          </a:p>
        </p:txBody>
      </p:sp>
      <p:sp>
        <p:nvSpPr>
          <p:cNvPr id="100" name="object 100"/>
          <p:cNvSpPr/>
          <p:nvPr/>
        </p:nvSpPr>
        <p:spPr>
          <a:xfrm>
            <a:off x="3088030" y="4286227"/>
            <a:ext cx="74295" cy="0"/>
          </a:xfrm>
          <a:custGeom>
            <a:avLst/>
            <a:gdLst/>
            <a:ahLst/>
            <a:cxnLst/>
            <a:rect l="l" t="t" r="r" b="b"/>
            <a:pathLst>
              <a:path w="74294">
                <a:moveTo>
                  <a:pt x="0" y="0"/>
                </a:moveTo>
                <a:lnTo>
                  <a:pt x="74017" y="0"/>
                </a:lnTo>
              </a:path>
            </a:pathLst>
          </a:custGeom>
          <a:ln w="4298">
            <a:solidFill>
              <a:srgbClr val="000000"/>
            </a:solidFill>
          </a:ln>
        </p:spPr>
        <p:txBody>
          <a:bodyPr wrap="square" lIns="0" tIns="0" rIns="0" bIns="0" rtlCol="0"/>
          <a:lstStyle/>
          <a:p>
            <a:endParaRPr/>
          </a:p>
        </p:txBody>
      </p:sp>
      <p:sp>
        <p:nvSpPr>
          <p:cNvPr id="101" name="object 101"/>
          <p:cNvSpPr/>
          <p:nvPr/>
        </p:nvSpPr>
        <p:spPr>
          <a:xfrm>
            <a:off x="3082887" y="4273696"/>
            <a:ext cx="84455" cy="22225"/>
          </a:xfrm>
          <a:custGeom>
            <a:avLst/>
            <a:gdLst/>
            <a:ahLst/>
            <a:cxnLst/>
            <a:rect l="l" t="t" r="r" b="b"/>
            <a:pathLst>
              <a:path w="84455" h="22225">
                <a:moveTo>
                  <a:pt x="79814" y="0"/>
                </a:moveTo>
                <a:lnTo>
                  <a:pt x="4363" y="0"/>
                </a:lnTo>
                <a:lnTo>
                  <a:pt x="0" y="21863"/>
                </a:lnTo>
                <a:lnTo>
                  <a:pt x="84177" y="21863"/>
                </a:lnTo>
                <a:lnTo>
                  <a:pt x="79814" y="0"/>
                </a:lnTo>
                <a:close/>
              </a:path>
            </a:pathLst>
          </a:custGeom>
          <a:solidFill>
            <a:srgbClr val="000000"/>
          </a:solidFill>
        </p:spPr>
        <p:txBody>
          <a:bodyPr wrap="square" lIns="0" tIns="0" rIns="0" bIns="0" rtlCol="0"/>
          <a:lstStyle/>
          <a:p>
            <a:endParaRPr/>
          </a:p>
        </p:txBody>
      </p:sp>
      <p:sp>
        <p:nvSpPr>
          <p:cNvPr id="102" name="object 102"/>
          <p:cNvSpPr/>
          <p:nvPr/>
        </p:nvSpPr>
        <p:spPr>
          <a:xfrm>
            <a:off x="3096787" y="4248544"/>
            <a:ext cx="57150" cy="0"/>
          </a:xfrm>
          <a:custGeom>
            <a:avLst/>
            <a:gdLst/>
            <a:ahLst/>
            <a:cxnLst/>
            <a:rect l="l" t="t" r="r" b="b"/>
            <a:pathLst>
              <a:path w="57150">
                <a:moveTo>
                  <a:pt x="0" y="0"/>
                </a:moveTo>
                <a:lnTo>
                  <a:pt x="56534" y="0"/>
                </a:lnTo>
              </a:path>
            </a:pathLst>
          </a:custGeom>
          <a:ln w="4298">
            <a:solidFill>
              <a:srgbClr val="000000"/>
            </a:solidFill>
          </a:ln>
        </p:spPr>
        <p:txBody>
          <a:bodyPr wrap="square" lIns="0" tIns="0" rIns="0" bIns="0" rtlCol="0"/>
          <a:lstStyle/>
          <a:p>
            <a:endParaRPr/>
          </a:p>
        </p:txBody>
      </p:sp>
      <p:sp>
        <p:nvSpPr>
          <p:cNvPr id="103" name="object 103"/>
          <p:cNvSpPr/>
          <p:nvPr/>
        </p:nvSpPr>
        <p:spPr>
          <a:xfrm>
            <a:off x="3091614" y="4235924"/>
            <a:ext cx="67310" cy="22225"/>
          </a:xfrm>
          <a:custGeom>
            <a:avLst/>
            <a:gdLst/>
            <a:ahLst/>
            <a:cxnLst/>
            <a:rect l="l" t="t" r="r" b="b"/>
            <a:pathLst>
              <a:path w="67310" h="22225">
                <a:moveTo>
                  <a:pt x="60897" y="0"/>
                </a:moveTo>
                <a:lnTo>
                  <a:pt x="4394" y="0"/>
                </a:lnTo>
                <a:lnTo>
                  <a:pt x="0" y="21863"/>
                </a:lnTo>
                <a:lnTo>
                  <a:pt x="66725" y="21863"/>
                </a:lnTo>
                <a:lnTo>
                  <a:pt x="60897" y="0"/>
                </a:lnTo>
                <a:close/>
              </a:path>
            </a:pathLst>
          </a:custGeom>
          <a:solidFill>
            <a:srgbClr val="000000"/>
          </a:solidFill>
        </p:spPr>
        <p:txBody>
          <a:bodyPr wrap="square" lIns="0" tIns="0" rIns="0" bIns="0" rtlCol="0"/>
          <a:lstStyle/>
          <a:p>
            <a:endParaRPr/>
          </a:p>
        </p:txBody>
      </p:sp>
      <p:sp>
        <p:nvSpPr>
          <p:cNvPr id="104" name="object 104"/>
          <p:cNvSpPr/>
          <p:nvPr/>
        </p:nvSpPr>
        <p:spPr>
          <a:xfrm>
            <a:off x="3105451" y="4210772"/>
            <a:ext cx="38100" cy="0"/>
          </a:xfrm>
          <a:custGeom>
            <a:avLst/>
            <a:gdLst/>
            <a:ahLst/>
            <a:cxnLst/>
            <a:rect l="l" t="t" r="r" b="b"/>
            <a:pathLst>
              <a:path w="38100">
                <a:moveTo>
                  <a:pt x="0" y="0"/>
                </a:moveTo>
                <a:lnTo>
                  <a:pt x="37678" y="0"/>
                </a:lnTo>
              </a:path>
            </a:pathLst>
          </a:custGeom>
          <a:ln w="4298">
            <a:solidFill>
              <a:srgbClr val="000000"/>
            </a:solidFill>
          </a:ln>
        </p:spPr>
        <p:txBody>
          <a:bodyPr wrap="square" lIns="0" tIns="0" rIns="0" bIns="0" rtlCol="0"/>
          <a:lstStyle/>
          <a:p>
            <a:endParaRPr/>
          </a:p>
        </p:txBody>
      </p:sp>
      <p:sp>
        <p:nvSpPr>
          <p:cNvPr id="105" name="object 105"/>
          <p:cNvSpPr/>
          <p:nvPr/>
        </p:nvSpPr>
        <p:spPr>
          <a:xfrm>
            <a:off x="3100278" y="4198418"/>
            <a:ext cx="49530" cy="20320"/>
          </a:xfrm>
          <a:custGeom>
            <a:avLst/>
            <a:gdLst/>
            <a:ahLst/>
            <a:cxnLst/>
            <a:rect l="l" t="t" r="r" b="b"/>
            <a:pathLst>
              <a:path w="49530" h="20320">
                <a:moveTo>
                  <a:pt x="43569" y="0"/>
                </a:moveTo>
                <a:lnTo>
                  <a:pt x="5827" y="0"/>
                </a:lnTo>
                <a:lnTo>
                  <a:pt x="0" y="20174"/>
                </a:lnTo>
                <a:lnTo>
                  <a:pt x="49397" y="20174"/>
                </a:lnTo>
                <a:lnTo>
                  <a:pt x="43569" y="0"/>
                </a:lnTo>
                <a:close/>
              </a:path>
            </a:pathLst>
          </a:custGeom>
          <a:solidFill>
            <a:srgbClr val="000000"/>
          </a:solidFill>
        </p:spPr>
        <p:txBody>
          <a:bodyPr wrap="square" lIns="0" tIns="0" rIns="0" bIns="0" rtlCol="0"/>
          <a:lstStyle/>
          <a:p>
            <a:endParaRPr/>
          </a:p>
        </p:txBody>
      </p:sp>
      <p:sp>
        <p:nvSpPr>
          <p:cNvPr id="106" name="object 106"/>
          <p:cNvSpPr/>
          <p:nvPr/>
        </p:nvSpPr>
        <p:spPr>
          <a:xfrm>
            <a:off x="3109035" y="4160735"/>
            <a:ext cx="30480" cy="20955"/>
          </a:xfrm>
          <a:custGeom>
            <a:avLst/>
            <a:gdLst/>
            <a:ahLst/>
            <a:cxnLst/>
            <a:rect l="l" t="t" r="r" b="b"/>
            <a:pathLst>
              <a:path w="30480" h="20954">
                <a:moveTo>
                  <a:pt x="26085" y="0"/>
                </a:moveTo>
                <a:lnTo>
                  <a:pt x="5796" y="0"/>
                </a:lnTo>
                <a:lnTo>
                  <a:pt x="0" y="20352"/>
                </a:lnTo>
                <a:lnTo>
                  <a:pt x="30448" y="20352"/>
                </a:lnTo>
                <a:lnTo>
                  <a:pt x="26085" y="0"/>
                </a:lnTo>
                <a:close/>
              </a:path>
            </a:pathLst>
          </a:custGeom>
          <a:solidFill>
            <a:srgbClr val="000000"/>
          </a:solidFill>
        </p:spPr>
        <p:txBody>
          <a:bodyPr wrap="square" lIns="0" tIns="0" rIns="0" bIns="0" rtlCol="0"/>
          <a:lstStyle/>
          <a:p>
            <a:endParaRPr/>
          </a:p>
        </p:txBody>
      </p:sp>
      <p:sp>
        <p:nvSpPr>
          <p:cNvPr id="107" name="object 107"/>
          <p:cNvSpPr txBox="1"/>
          <p:nvPr/>
        </p:nvSpPr>
        <p:spPr>
          <a:xfrm>
            <a:off x="3670807" y="4279375"/>
            <a:ext cx="74930" cy="257810"/>
          </a:xfrm>
          <a:prstGeom prst="rect">
            <a:avLst/>
          </a:prstGeom>
        </p:spPr>
        <p:txBody>
          <a:bodyPr vert="horz" wrap="square" lIns="0" tIns="15240" rIns="0" bIns="0" rtlCol="0">
            <a:spAutoFit/>
          </a:bodyPr>
          <a:lstStyle/>
          <a:p>
            <a:pPr marL="12700">
              <a:lnSpc>
                <a:spcPct val="100000"/>
              </a:lnSpc>
              <a:spcBef>
                <a:spcPts val="120"/>
              </a:spcBef>
            </a:pPr>
            <a:r>
              <a:rPr sz="1500" spc="-700" dirty="0">
                <a:latin typeface="Arial"/>
                <a:cs typeface="Arial"/>
              </a:rPr>
              <a:t>H</a:t>
            </a:r>
            <a:endParaRPr sz="1500">
              <a:latin typeface="Arial"/>
              <a:cs typeface="Arial"/>
            </a:endParaRPr>
          </a:p>
        </p:txBody>
      </p:sp>
      <p:sp>
        <p:nvSpPr>
          <p:cNvPr id="108" name="object 108"/>
          <p:cNvSpPr/>
          <p:nvPr/>
        </p:nvSpPr>
        <p:spPr>
          <a:xfrm>
            <a:off x="3707535" y="4315200"/>
            <a:ext cx="91440" cy="0"/>
          </a:xfrm>
          <a:custGeom>
            <a:avLst/>
            <a:gdLst/>
            <a:ahLst/>
            <a:cxnLst/>
            <a:rect l="l" t="t" r="r" b="b"/>
            <a:pathLst>
              <a:path w="91439">
                <a:moveTo>
                  <a:pt x="0" y="0"/>
                </a:moveTo>
                <a:lnTo>
                  <a:pt x="91345" y="0"/>
                </a:lnTo>
              </a:path>
            </a:pathLst>
          </a:custGeom>
          <a:ln w="4298">
            <a:solidFill>
              <a:srgbClr val="000000"/>
            </a:solidFill>
          </a:ln>
        </p:spPr>
        <p:txBody>
          <a:bodyPr wrap="square" lIns="0" tIns="0" rIns="0" bIns="0" rtlCol="0"/>
          <a:lstStyle/>
          <a:p>
            <a:endParaRPr/>
          </a:p>
        </p:txBody>
      </p:sp>
      <p:sp>
        <p:nvSpPr>
          <p:cNvPr id="109" name="object 109"/>
          <p:cNvSpPr/>
          <p:nvPr/>
        </p:nvSpPr>
        <p:spPr>
          <a:xfrm>
            <a:off x="3700928" y="4312845"/>
            <a:ext cx="103505" cy="0"/>
          </a:xfrm>
          <a:custGeom>
            <a:avLst/>
            <a:gdLst/>
            <a:ahLst/>
            <a:cxnLst/>
            <a:rect l="l" t="t" r="r" b="b"/>
            <a:pathLst>
              <a:path w="103504">
                <a:moveTo>
                  <a:pt x="0" y="0"/>
                </a:moveTo>
                <a:lnTo>
                  <a:pt x="102970" y="0"/>
                </a:lnTo>
              </a:path>
            </a:pathLst>
          </a:custGeom>
          <a:ln w="20352">
            <a:solidFill>
              <a:srgbClr val="000000"/>
            </a:solidFill>
          </a:ln>
        </p:spPr>
        <p:txBody>
          <a:bodyPr wrap="square" lIns="0" tIns="0" rIns="0" bIns="0" rtlCol="0"/>
          <a:lstStyle/>
          <a:p>
            <a:endParaRPr/>
          </a:p>
        </p:txBody>
      </p:sp>
      <p:sp>
        <p:nvSpPr>
          <p:cNvPr id="110" name="object 110"/>
          <p:cNvSpPr/>
          <p:nvPr/>
        </p:nvSpPr>
        <p:spPr>
          <a:xfrm>
            <a:off x="3716199" y="4280450"/>
            <a:ext cx="74295" cy="0"/>
          </a:xfrm>
          <a:custGeom>
            <a:avLst/>
            <a:gdLst/>
            <a:ahLst/>
            <a:cxnLst/>
            <a:rect l="l" t="t" r="r" b="b"/>
            <a:pathLst>
              <a:path w="74295">
                <a:moveTo>
                  <a:pt x="0" y="0"/>
                </a:moveTo>
                <a:lnTo>
                  <a:pt x="74017" y="0"/>
                </a:lnTo>
              </a:path>
            </a:pathLst>
          </a:custGeom>
          <a:ln w="4298">
            <a:solidFill>
              <a:srgbClr val="000000"/>
            </a:solidFill>
          </a:ln>
        </p:spPr>
        <p:txBody>
          <a:bodyPr wrap="square" lIns="0" tIns="0" rIns="0" bIns="0" rtlCol="0"/>
          <a:lstStyle/>
          <a:p>
            <a:endParaRPr/>
          </a:p>
        </p:txBody>
      </p:sp>
      <p:sp>
        <p:nvSpPr>
          <p:cNvPr id="111" name="object 111"/>
          <p:cNvSpPr/>
          <p:nvPr/>
        </p:nvSpPr>
        <p:spPr>
          <a:xfrm>
            <a:off x="3711026" y="4267919"/>
            <a:ext cx="84455" cy="20955"/>
          </a:xfrm>
          <a:custGeom>
            <a:avLst/>
            <a:gdLst/>
            <a:ahLst/>
            <a:cxnLst/>
            <a:rect l="l" t="t" r="r" b="b"/>
            <a:pathLst>
              <a:path w="84454" h="20954">
                <a:moveTo>
                  <a:pt x="79814" y="0"/>
                </a:moveTo>
                <a:lnTo>
                  <a:pt x="4363" y="0"/>
                </a:lnTo>
                <a:lnTo>
                  <a:pt x="0" y="20352"/>
                </a:lnTo>
                <a:lnTo>
                  <a:pt x="84208" y="20352"/>
                </a:lnTo>
                <a:lnTo>
                  <a:pt x="79814" y="0"/>
                </a:lnTo>
                <a:close/>
              </a:path>
            </a:pathLst>
          </a:custGeom>
          <a:solidFill>
            <a:srgbClr val="000000"/>
          </a:solidFill>
        </p:spPr>
        <p:txBody>
          <a:bodyPr wrap="square" lIns="0" tIns="0" rIns="0" bIns="0" rtlCol="0"/>
          <a:lstStyle/>
          <a:p>
            <a:endParaRPr/>
          </a:p>
        </p:txBody>
      </p:sp>
      <p:sp>
        <p:nvSpPr>
          <p:cNvPr id="112" name="object 112"/>
          <p:cNvSpPr/>
          <p:nvPr/>
        </p:nvSpPr>
        <p:spPr>
          <a:xfrm>
            <a:off x="3724863" y="4244189"/>
            <a:ext cx="57150" cy="0"/>
          </a:xfrm>
          <a:custGeom>
            <a:avLst/>
            <a:gdLst/>
            <a:ahLst/>
            <a:cxnLst/>
            <a:rect l="l" t="t" r="r" b="b"/>
            <a:pathLst>
              <a:path w="57150">
                <a:moveTo>
                  <a:pt x="0" y="0"/>
                </a:moveTo>
                <a:lnTo>
                  <a:pt x="56596" y="0"/>
                </a:lnTo>
              </a:path>
            </a:pathLst>
          </a:custGeom>
          <a:ln w="4298">
            <a:solidFill>
              <a:srgbClr val="000000"/>
            </a:solidFill>
          </a:ln>
        </p:spPr>
        <p:txBody>
          <a:bodyPr wrap="square" lIns="0" tIns="0" rIns="0" bIns="0" rtlCol="0"/>
          <a:lstStyle/>
          <a:p>
            <a:endParaRPr/>
          </a:p>
        </p:txBody>
      </p:sp>
      <p:sp>
        <p:nvSpPr>
          <p:cNvPr id="113" name="object 113"/>
          <p:cNvSpPr/>
          <p:nvPr/>
        </p:nvSpPr>
        <p:spPr>
          <a:xfrm>
            <a:off x="3719783" y="4231658"/>
            <a:ext cx="67310" cy="20955"/>
          </a:xfrm>
          <a:custGeom>
            <a:avLst/>
            <a:gdLst/>
            <a:ahLst/>
            <a:cxnLst/>
            <a:rect l="l" t="t" r="r" b="b"/>
            <a:pathLst>
              <a:path w="67310" h="20954">
                <a:moveTo>
                  <a:pt x="60897" y="0"/>
                </a:moveTo>
                <a:lnTo>
                  <a:pt x="4300" y="0"/>
                </a:lnTo>
                <a:lnTo>
                  <a:pt x="0" y="20352"/>
                </a:lnTo>
                <a:lnTo>
                  <a:pt x="66693" y="20352"/>
                </a:lnTo>
                <a:lnTo>
                  <a:pt x="60897" y="0"/>
                </a:lnTo>
                <a:close/>
              </a:path>
            </a:pathLst>
          </a:custGeom>
          <a:solidFill>
            <a:srgbClr val="000000"/>
          </a:solidFill>
        </p:spPr>
        <p:txBody>
          <a:bodyPr wrap="square" lIns="0" tIns="0" rIns="0" bIns="0" rtlCol="0"/>
          <a:lstStyle/>
          <a:p>
            <a:endParaRPr/>
          </a:p>
        </p:txBody>
      </p:sp>
      <p:sp>
        <p:nvSpPr>
          <p:cNvPr id="114" name="object 114"/>
          <p:cNvSpPr/>
          <p:nvPr/>
        </p:nvSpPr>
        <p:spPr>
          <a:xfrm>
            <a:off x="3733589" y="4209261"/>
            <a:ext cx="39370" cy="0"/>
          </a:xfrm>
          <a:custGeom>
            <a:avLst/>
            <a:gdLst/>
            <a:ahLst/>
            <a:cxnLst/>
            <a:rect l="l" t="t" r="r" b="b"/>
            <a:pathLst>
              <a:path w="39370">
                <a:moveTo>
                  <a:pt x="0" y="0"/>
                </a:moveTo>
                <a:lnTo>
                  <a:pt x="39206" y="0"/>
                </a:lnTo>
              </a:path>
            </a:pathLst>
          </a:custGeom>
          <a:ln w="4298">
            <a:solidFill>
              <a:srgbClr val="000000"/>
            </a:solidFill>
          </a:ln>
        </p:spPr>
        <p:txBody>
          <a:bodyPr wrap="square" lIns="0" tIns="0" rIns="0" bIns="0" rtlCol="0"/>
          <a:lstStyle/>
          <a:p>
            <a:endParaRPr/>
          </a:p>
        </p:txBody>
      </p:sp>
      <p:sp>
        <p:nvSpPr>
          <p:cNvPr id="115" name="object 115"/>
          <p:cNvSpPr/>
          <p:nvPr/>
        </p:nvSpPr>
        <p:spPr>
          <a:xfrm>
            <a:off x="3728447" y="4196908"/>
            <a:ext cx="49530" cy="20955"/>
          </a:xfrm>
          <a:custGeom>
            <a:avLst/>
            <a:gdLst/>
            <a:ahLst/>
            <a:cxnLst/>
            <a:rect l="l" t="t" r="r" b="b"/>
            <a:pathLst>
              <a:path w="49529" h="20954">
                <a:moveTo>
                  <a:pt x="43569" y="0"/>
                </a:moveTo>
                <a:lnTo>
                  <a:pt x="5796" y="0"/>
                </a:lnTo>
                <a:lnTo>
                  <a:pt x="0" y="20441"/>
                </a:lnTo>
                <a:lnTo>
                  <a:pt x="49365" y="20441"/>
                </a:lnTo>
                <a:lnTo>
                  <a:pt x="43569" y="0"/>
                </a:lnTo>
                <a:close/>
              </a:path>
            </a:pathLst>
          </a:custGeom>
          <a:solidFill>
            <a:srgbClr val="000000"/>
          </a:solidFill>
        </p:spPr>
        <p:txBody>
          <a:bodyPr wrap="square" lIns="0" tIns="0" rIns="0" bIns="0" rtlCol="0"/>
          <a:lstStyle/>
          <a:p>
            <a:endParaRPr/>
          </a:p>
        </p:txBody>
      </p:sp>
      <p:sp>
        <p:nvSpPr>
          <p:cNvPr id="116" name="object 116"/>
          <p:cNvSpPr/>
          <p:nvPr/>
        </p:nvSpPr>
        <p:spPr>
          <a:xfrm>
            <a:off x="3737174" y="4160735"/>
            <a:ext cx="32384" cy="20955"/>
          </a:xfrm>
          <a:custGeom>
            <a:avLst/>
            <a:gdLst/>
            <a:ahLst/>
            <a:cxnLst/>
            <a:rect l="l" t="t" r="r" b="b"/>
            <a:pathLst>
              <a:path w="32385" h="20954">
                <a:moveTo>
                  <a:pt x="26085" y="0"/>
                </a:moveTo>
                <a:lnTo>
                  <a:pt x="5827" y="0"/>
                </a:lnTo>
                <a:lnTo>
                  <a:pt x="0" y="20352"/>
                </a:lnTo>
                <a:lnTo>
                  <a:pt x="31882" y="20352"/>
                </a:lnTo>
                <a:lnTo>
                  <a:pt x="26085" y="0"/>
                </a:lnTo>
                <a:close/>
              </a:path>
            </a:pathLst>
          </a:custGeom>
          <a:solidFill>
            <a:srgbClr val="000000"/>
          </a:solidFill>
        </p:spPr>
        <p:txBody>
          <a:bodyPr wrap="square" lIns="0" tIns="0" rIns="0" bIns="0" rtlCol="0"/>
          <a:lstStyle/>
          <a:p>
            <a:endParaRPr/>
          </a:p>
        </p:txBody>
      </p:sp>
      <p:sp>
        <p:nvSpPr>
          <p:cNvPr id="117" name="object 117"/>
          <p:cNvSpPr/>
          <p:nvPr/>
        </p:nvSpPr>
        <p:spPr>
          <a:xfrm>
            <a:off x="6737604" y="2830067"/>
            <a:ext cx="2430779" cy="2604516"/>
          </a:xfrm>
          <a:prstGeom prst="rect">
            <a:avLst/>
          </a:prstGeom>
          <a:blipFill>
            <a:blip r:embed="rId3" cstate="print"/>
            <a:stretch>
              <a:fillRect/>
            </a:stretch>
          </a:blipFill>
        </p:spPr>
        <p:txBody>
          <a:bodyPr wrap="square" lIns="0" tIns="0" rIns="0" bIns="0" rtlCol="0"/>
          <a:lstStyle/>
          <a:p>
            <a:endParaRPr/>
          </a:p>
        </p:txBody>
      </p:sp>
      <p:sp>
        <p:nvSpPr>
          <p:cNvPr id="118" name="object 118"/>
          <p:cNvSpPr/>
          <p:nvPr/>
        </p:nvSpPr>
        <p:spPr>
          <a:xfrm>
            <a:off x="9435083" y="2830067"/>
            <a:ext cx="2429255" cy="2604516"/>
          </a:xfrm>
          <a:prstGeom prst="rect">
            <a:avLst/>
          </a:prstGeom>
          <a:blipFill>
            <a:blip r:embed="rId4" cstate="print"/>
            <a:stretch>
              <a:fillRect/>
            </a:stretch>
          </a:blipFill>
        </p:spPr>
        <p:txBody>
          <a:bodyPr wrap="square" lIns="0" tIns="0" rIns="0" bIns="0" rtlCol="0"/>
          <a:lstStyle/>
          <a:p>
            <a:endParaRPr/>
          </a:p>
        </p:txBody>
      </p:sp>
      <p:sp>
        <p:nvSpPr>
          <p:cNvPr id="119" name="object 119"/>
          <p:cNvSpPr txBox="1"/>
          <p:nvPr/>
        </p:nvSpPr>
        <p:spPr>
          <a:xfrm>
            <a:off x="6798056" y="2461640"/>
            <a:ext cx="221234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Book Antiqua"/>
                <a:cs typeface="Book Antiqua"/>
              </a:rPr>
              <a:t>Viscous </a:t>
            </a:r>
            <a:r>
              <a:rPr sz="1800" dirty="0">
                <a:latin typeface="Book Antiqua"/>
                <a:cs typeface="Book Antiqua"/>
              </a:rPr>
              <a:t>Milky</a:t>
            </a:r>
            <a:r>
              <a:rPr sz="1800" spc="-70" dirty="0">
                <a:latin typeface="Book Antiqua"/>
                <a:cs typeface="Book Antiqua"/>
              </a:rPr>
              <a:t> </a:t>
            </a:r>
            <a:r>
              <a:rPr sz="1800" spc="-5" dirty="0">
                <a:latin typeface="Book Antiqua"/>
                <a:cs typeface="Book Antiqua"/>
              </a:rPr>
              <a:t>Liquid</a:t>
            </a:r>
            <a:endParaRPr sz="1800">
              <a:latin typeface="Book Antiqua"/>
              <a:cs typeface="Book Antiqua"/>
            </a:endParaRPr>
          </a:p>
        </p:txBody>
      </p:sp>
      <p:sp>
        <p:nvSpPr>
          <p:cNvPr id="120" name="object 120"/>
          <p:cNvSpPr txBox="1"/>
          <p:nvPr/>
        </p:nvSpPr>
        <p:spPr>
          <a:xfrm>
            <a:off x="9925557" y="2459482"/>
            <a:ext cx="13049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Book Antiqua"/>
                <a:cs typeface="Book Antiqua"/>
              </a:rPr>
              <a:t>Clear</a:t>
            </a:r>
            <a:r>
              <a:rPr sz="1800" spc="-80" dirty="0">
                <a:latin typeface="Book Antiqua"/>
                <a:cs typeface="Book Antiqua"/>
              </a:rPr>
              <a:t> </a:t>
            </a:r>
            <a:r>
              <a:rPr sz="1800" dirty="0">
                <a:latin typeface="Book Antiqua"/>
                <a:cs typeface="Book Antiqua"/>
              </a:rPr>
              <a:t>Liquid</a:t>
            </a:r>
            <a:endParaRPr sz="1800">
              <a:latin typeface="Book Antiqua"/>
              <a:cs typeface="Book Antiqua"/>
            </a:endParaRPr>
          </a:p>
        </p:txBody>
      </p:sp>
      <p:sp>
        <p:nvSpPr>
          <p:cNvPr id="121" name="object 121"/>
          <p:cNvSpPr/>
          <p:nvPr/>
        </p:nvSpPr>
        <p:spPr>
          <a:xfrm>
            <a:off x="1274063" y="804672"/>
            <a:ext cx="7759700" cy="0"/>
          </a:xfrm>
          <a:custGeom>
            <a:avLst/>
            <a:gdLst/>
            <a:ahLst/>
            <a:cxnLst/>
            <a:rect l="l" t="t" r="r" b="b"/>
            <a:pathLst>
              <a:path w="7759700">
                <a:moveTo>
                  <a:pt x="0" y="0"/>
                </a:moveTo>
                <a:lnTo>
                  <a:pt x="7759319" y="0"/>
                </a:lnTo>
              </a:path>
            </a:pathLst>
          </a:custGeom>
          <a:ln w="6096">
            <a:solidFill>
              <a:srgbClr val="5B9BD4"/>
            </a:solidFill>
          </a:ln>
        </p:spPr>
        <p:txBody>
          <a:bodyPr wrap="square" lIns="0" tIns="0" rIns="0" bIns="0" rtlCol="0"/>
          <a:lstStyle/>
          <a:p>
            <a:endParaRPr/>
          </a:p>
        </p:txBody>
      </p:sp>
      <p:sp>
        <p:nvSpPr>
          <p:cNvPr id="122" name="object 122"/>
          <p:cNvSpPr txBox="1"/>
          <p:nvPr/>
        </p:nvSpPr>
        <p:spPr>
          <a:xfrm>
            <a:off x="2682367" y="936752"/>
            <a:ext cx="565404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Book Antiqua"/>
                <a:cs typeface="Book Antiqua"/>
              </a:rPr>
              <a:t>Discovered </a:t>
            </a:r>
            <a:r>
              <a:rPr sz="2400" spc="-5" dirty="0">
                <a:latin typeface="Book Antiqua"/>
                <a:cs typeface="Book Antiqua"/>
              </a:rPr>
              <a:t>by Frederick Reinitzer </a:t>
            </a:r>
            <a:r>
              <a:rPr sz="2400" dirty="0">
                <a:latin typeface="Book Antiqua"/>
                <a:cs typeface="Book Antiqua"/>
              </a:rPr>
              <a:t>in</a:t>
            </a:r>
            <a:r>
              <a:rPr sz="2400" spc="-30" dirty="0">
                <a:latin typeface="Book Antiqua"/>
                <a:cs typeface="Book Antiqua"/>
              </a:rPr>
              <a:t> </a:t>
            </a:r>
            <a:r>
              <a:rPr sz="2400" dirty="0">
                <a:latin typeface="Book Antiqua"/>
                <a:cs typeface="Book Antiqua"/>
              </a:rPr>
              <a:t>1888</a:t>
            </a:r>
            <a:endParaRPr sz="2400">
              <a:latin typeface="Book Antiqua"/>
              <a:cs typeface="Book Antiqua"/>
            </a:endParaRPr>
          </a:p>
        </p:txBody>
      </p:sp>
      <p:sp>
        <p:nvSpPr>
          <p:cNvPr id="123" name="object 123"/>
          <p:cNvSpPr txBox="1"/>
          <p:nvPr/>
        </p:nvSpPr>
        <p:spPr>
          <a:xfrm>
            <a:off x="284073" y="1681353"/>
            <a:ext cx="6244590" cy="1122680"/>
          </a:xfrm>
          <a:prstGeom prst="rect">
            <a:avLst/>
          </a:prstGeom>
        </p:spPr>
        <p:txBody>
          <a:bodyPr vert="horz" wrap="square" lIns="0" tIns="12700" rIns="0" bIns="0" rtlCol="0">
            <a:spAutoFit/>
          </a:bodyPr>
          <a:lstStyle/>
          <a:p>
            <a:pPr marL="381000" indent="-342900">
              <a:lnSpc>
                <a:spcPct val="100000"/>
              </a:lnSpc>
              <a:spcBef>
                <a:spcPts val="100"/>
              </a:spcBef>
              <a:buFont typeface="Arial"/>
              <a:buChar char="•"/>
              <a:tabLst>
                <a:tab pos="380365" algn="l"/>
                <a:tab pos="381000" algn="l"/>
              </a:tabLst>
            </a:pPr>
            <a:r>
              <a:rPr sz="2400" dirty="0">
                <a:solidFill>
                  <a:srgbClr val="00AF50"/>
                </a:solidFill>
                <a:latin typeface="Times New Roman"/>
                <a:cs typeface="Times New Roman"/>
              </a:rPr>
              <a:t>Cholesteryl Benzoate </a:t>
            </a:r>
            <a:r>
              <a:rPr sz="2400" spc="-5" dirty="0">
                <a:latin typeface="Times New Roman"/>
                <a:cs typeface="Times New Roman"/>
              </a:rPr>
              <a:t>shows two melting</a:t>
            </a:r>
            <a:r>
              <a:rPr sz="2400" spc="-70" dirty="0">
                <a:latin typeface="Times New Roman"/>
                <a:cs typeface="Times New Roman"/>
              </a:rPr>
              <a:t> </a:t>
            </a:r>
            <a:r>
              <a:rPr sz="2400" dirty="0">
                <a:latin typeface="Times New Roman"/>
                <a:cs typeface="Times New Roman"/>
              </a:rPr>
              <a:t>points</a:t>
            </a:r>
            <a:endParaRPr sz="2400">
              <a:latin typeface="Times New Roman"/>
              <a:cs typeface="Times New Roman"/>
            </a:endParaRPr>
          </a:p>
          <a:p>
            <a:pPr marL="381000" indent="-342900">
              <a:lnSpc>
                <a:spcPct val="100000"/>
              </a:lnSpc>
              <a:buFont typeface="Arial"/>
              <a:buChar char="•"/>
              <a:tabLst>
                <a:tab pos="380365" algn="l"/>
                <a:tab pos="381000" algn="l"/>
              </a:tabLst>
            </a:pPr>
            <a:r>
              <a:rPr sz="2400" spc="-5" dirty="0">
                <a:latin typeface="Times New Roman"/>
                <a:cs typeface="Times New Roman"/>
              </a:rPr>
              <a:t>One </a:t>
            </a:r>
            <a:r>
              <a:rPr sz="2400" dirty="0">
                <a:latin typeface="Times New Roman"/>
                <a:cs typeface="Times New Roman"/>
              </a:rPr>
              <a:t>at 145</a:t>
            </a:r>
            <a:r>
              <a:rPr sz="2400" baseline="24305" dirty="0">
                <a:latin typeface="Times New Roman"/>
                <a:cs typeface="Times New Roman"/>
              </a:rPr>
              <a:t>o</a:t>
            </a:r>
            <a:r>
              <a:rPr sz="2400" dirty="0">
                <a:latin typeface="Times New Roman"/>
                <a:cs typeface="Times New Roman"/>
              </a:rPr>
              <a:t>C into a cloudy</a:t>
            </a:r>
            <a:r>
              <a:rPr sz="2400" spc="-40" dirty="0">
                <a:latin typeface="Times New Roman"/>
                <a:cs typeface="Times New Roman"/>
              </a:rPr>
              <a:t> </a:t>
            </a:r>
            <a:r>
              <a:rPr sz="2400" spc="-5" dirty="0">
                <a:latin typeface="Times New Roman"/>
                <a:cs typeface="Times New Roman"/>
              </a:rPr>
              <a:t>fluid</a:t>
            </a:r>
            <a:endParaRPr sz="2400">
              <a:latin typeface="Times New Roman"/>
              <a:cs typeface="Times New Roman"/>
            </a:endParaRPr>
          </a:p>
          <a:p>
            <a:pPr marL="381000" indent="-342900">
              <a:lnSpc>
                <a:spcPct val="100000"/>
              </a:lnSpc>
              <a:buFont typeface="Arial"/>
              <a:buChar char="•"/>
              <a:tabLst>
                <a:tab pos="380365" algn="l"/>
                <a:tab pos="381000" algn="l"/>
              </a:tabLst>
            </a:pPr>
            <a:r>
              <a:rPr sz="2400" dirty="0">
                <a:latin typeface="Times New Roman"/>
                <a:cs typeface="Times New Roman"/>
              </a:rPr>
              <a:t>Another at 179</a:t>
            </a:r>
            <a:r>
              <a:rPr sz="2400" baseline="24305" dirty="0">
                <a:latin typeface="Times New Roman"/>
                <a:cs typeface="Times New Roman"/>
              </a:rPr>
              <a:t>o</a:t>
            </a:r>
            <a:r>
              <a:rPr sz="2400" dirty="0">
                <a:latin typeface="Times New Roman"/>
                <a:cs typeface="Times New Roman"/>
              </a:rPr>
              <a:t>C to form clear</a:t>
            </a:r>
            <a:r>
              <a:rPr sz="2400" spc="-80" dirty="0">
                <a:latin typeface="Times New Roman"/>
                <a:cs typeface="Times New Roman"/>
              </a:rPr>
              <a:t> </a:t>
            </a:r>
            <a:r>
              <a:rPr sz="2400" dirty="0">
                <a:latin typeface="Times New Roman"/>
                <a:cs typeface="Times New Roman"/>
              </a:rPr>
              <a:t>liquid</a:t>
            </a:r>
            <a:endParaRPr sz="2400">
              <a:latin typeface="Times New Roman"/>
              <a:cs typeface="Times New Roman"/>
            </a:endParaRPr>
          </a:p>
        </p:txBody>
      </p:sp>
      <p:sp>
        <p:nvSpPr>
          <p:cNvPr id="124" name="object 124"/>
          <p:cNvSpPr txBox="1"/>
          <p:nvPr/>
        </p:nvSpPr>
        <p:spPr>
          <a:xfrm>
            <a:off x="824585" y="5227089"/>
            <a:ext cx="10754995" cy="1510665"/>
          </a:xfrm>
          <a:prstGeom prst="rect">
            <a:avLst/>
          </a:prstGeom>
        </p:spPr>
        <p:txBody>
          <a:bodyPr vert="horz" wrap="square" lIns="0" tIns="128270" rIns="0" bIns="0" rtlCol="0">
            <a:spAutoFit/>
          </a:bodyPr>
          <a:lstStyle/>
          <a:p>
            <a:pPr marL="1156335">
              <a:lnSpc>
                <a:spcPct val="100000"/>
              </a:lnSpc>
              <a:spcBef>
                <a:spcPts val="1010"/>
              </a:spcBef>
            </a:pPr>
            <a:r>
              <a:rPr sz="2000" dirty="0">
                <a:solidFill>
                  <a:srgbClr val="001F5F"/>
                </a:solidFill>
                <a:latin typeface="Book Antiqua"/>
                <a:cs typeface="Book Antiqua"/>
              </a:rPr>
              <a:t>Cholesteryl</a:t>
            </a:r>
            <a:r>
              <a:rPr sz="2000" spc="-10" dirty="0">
                <a:solidFill>
                  <a:srgbClr val="001F5F"/>
                </a:solidFill>
                <a:latin typeface="Book Antiqua"/>
                <a:cs typeface="Book Antiqua"/>
              </a:rPr>
              <a:t> </a:t>
            </a:r>
            <a:r>
              <a:rPr sz="2000" dirty="0">
                <a:solidFill>
                  <a:srgbClr val="001F5F"/>
                </a:solidFill>
                <a:latin typeface="Book Antiqua"/>
                <a:cs typeface="Book Antiqua"/>
              </a:rPr>
              <a:t>Benzoate</a:t>
            </a:r>
            <a:endParaRPr sz="2000">
              <a:latin typeface="Book Antiqua"/>
              <a:cs typeface="Book Antiqua"/>
            </a:endParaRPr>
          </a:p>
          <a:p>
            <a:pPr marL="1309370">
              <a:lnSpc>
                <a:spcPct val="100000"/>
              </a:lnSpc>
              <a:spcBef>
                <a:spcPts val="1095"/>
              </a:spcBef>
              <a:tabLst>
                <a:tab pos="5902325" algn="l"/>
                <a:tab pos="8941435" algn="l"/>
              </a:tabLst>
            </a:pPr>
            <a:r>
              <a:rPr sz="2400" spc="-5" dirty="0">
                <a:latin typeface="Book Antiqua"/>
                <a:cs typeface="Book Antiqua"/>
              </a:rPr>
              <a:t>Solid </a:t>
            </a:r>
            <a:r>
              <a:rPr sz="2400" dirty="0">
                <a:latin typeface="Book Antiqua"/>
                <a:cs typeface="Book Antiqua"/>
              </a:rPr>
              <a:t>T</a:t>
            </a:r>
            <a:r>
              <a:rPr sz="2400" spc="15" dirty="0">
                <a:latin typeface="Book Antiqua"/>
                <a:cs typeface="Book Antiqua"/>
              </a:rPr>
              <a:t> </a:t>
            </a:r>
            <a:r>
              <a:rPr sz="2400" dirty="0">
                <a:latin typeface="Book Antiqua"/>
                <a:cs typeface="Book Antiqua"/>
              </a:rPr>
              <a:t>&lt; 145</a:t>
            </a:r>
            <a:r>
              <a:rPr sz="2400" baseline="24305" dirty="0">
                <a:latin typeface="Book Antiqua"/>
                <a:cs typeface="Book Antiqua"/>
              </a:rPr>
              <a:t>o</a:t>
            </a:r>
            <a:r>
              <a:rPr sz="2400" dirty="0">
                <a:latin typeface="Book Antiqua"/>
                <a:cs typeface="Book Antiqua"/>
              </a:rPr>
              <a:t>C	</a:t>
            </a:r>
            <a:r>
              <a:rPr sz="2400" spc="-5" dirty="0">
                <a:latin typeface="Book Antiqua"/>
                <a:cs typeface="Book Antiqua"/>
              </a:rPr>
              <a:t>145</a:t>
            </a:r>
            <a:r>
              <a:rPr sz="2400" spc="-7" baseline="26041" dirty="0">
                <a:latin typeface="Book Antiqua"/>
                <a:cs typeface="Book Antiqua"/>
              </a:rPr>
              <a:t>o</a:t>
            </a:r>
            <a:r>
              <a:rPr sz="2400" spc="-5" dirty="0">
                <a:latin typeface="Book Antiqua"/>
                <a:cs typeface="Book Antiqua"/>
              </a:rPr>
              <a:t>C </a:t>
            </a:r>
            <a:r>
              <a:rPr sz="2400" dirty="0">
                <a:latin typeface="Book Antiqua"/>
                <a:cs typeface="Book Antiqua"/>
              </a:rPr>
              <a:t>&lt; </a:t>
            </a:r>
            <a:r>
              <a:rPr sz="2400" i="1" dirty="0">
                <a:latin typeface="Book Antiqua"/>
                <a:cs typeface="Book Antiqua"/>
              </a:rPr>
              <a:t>T</a:t>
            </a:r>
            <a:r>
              <a:rPr sz="2400" i="1" spc="5" dirty="0">
                <a:latin typeface="Book Antiqua"/>
                <a:cs typeface="Book Antiqua"/>
              </a:rPr>
              <a:t> </a:t>
            </a:r>
            <a:r>
              <a:rPr sz="2400" i="1" dirty="0">
                <a:latin typeface="Book Antiqua"/>
                <a:cs typeface="Book Antiqua"/>
              </a:rPr>
              <a:t>&lt;</a:t>
            </a:r>
            <a:r>
              <a:rPr sz="2400" i="1" spc="-5" dirty="0">
                <a:latin typeface="Book Antiqua"/>
                <a:cs typeface="Book Antiqua"/>
              </a:rPr>
              <a:t> </a:t>
            </a:r>
            <a:r>
              <a:rPr sz="2400" dirty="0">
                <a:latin typeface="Book Antiqua"/>
                <a:cs typeface="Book Antiqua"/>
              </a:rPr>
              <a:t>179</a:t>
            </a:r>
            <a:r>
              <a:rPr sz="2400" baseline="26041" dirty="0">
                <a:latin typeface="Book Antiqua"/>
                <a:cs typeface="Book Antiqua"/>
              </a:rPr>
              <a:t>o</a:t>
            </a:r>
            <a:r>
              <a:rPr sz="2400" dirty="0">
                <a:latin typeface="Book Antiqua"/>
                <a:cs typeface="Book Antiqua"/>
              </a:rPr>
              <a:t>C	Above</a:t>
            </a:r>
            <a:r>
              <a:rPr sz="2400" spc="-65" dirty="0">
                <a:latin typeface="Book Antiqua"/>
                <a:cs typeface="Book Antiqua"/>
              </a:rPr>
              <a:t> </a:t>
            </a:r>
            <a:r>
              <a:rPr sz="2400" spc="-5" dirty="0">
                <a:latin typeface="Book Antiqua"/>
                <a:cs typeface="Book Antiqua"/>
              </a:rPr>
              <a:t>179</a:t>
            </a:r>
            <a:r>
              <a:rPr sz="2400" spc="-7" baseline="24305" dirty="0">
                <a:latin typeface="Book Antiqua"/>
                <a:cs typeface="Book Antiqua"/>
              </a:rPr>
              <a:t>o</a:t>
            </a:r>
            <a:r>
              <a:rPr sz="2400" spc="-5" dirty="0">
                <a:latin typeface="Book Antiqua"/>
                <a:cs typeface="Book Antiqua"/>
              </a:rPr>
              <a:t>C</a:t>
            </a:r>
            <a:endParaRPr sz="2400">
              <a:latin typeface="Book Antiqua"/>
              <a:cs typeface="Book Antiqua"/>
            </a:endParaRPr>
          </a:p>
          <a:p>
            <a:pPr marL="50800">
              <a:lnSpc>
                <a:spcPct val="100000"/>
              </a:lnSpc>
              <a:spcBef>
                <a:spcPts val="1525"/>
              </a:spcBef>
            </a:pPr>
            <a:r>
              <a:rPr sz="2400" b="1" spc="-22" baseline="24305" dirty="0">
                <a:solidFill>
                  <a:srgbClr val="C00000"/>
                </a:solidFill>
                <a:latin typeface="Times New Roman"/>
                <a:cs typeface="Times New Roman"/>
              </a:rPr>
              <a:t>*</a:t>
            </a:r>
            <a:r>
              <a:rPr sz="2400" b="1" spc="-15" dirty="0">
                <a:solidFill>
                  <a:srgbClr val="C00000"/>
                </a:solidFill>
                <a:latin typeface="Times New Roman"/>
                <a:cs typeface="Times New Roman"/>
              </a:rPr>
              <a:t>Viscous </a:t>
            </a:r>
            <a:r>
              <a:rPr sz="2400" b="1" dirty="0">
                <a:solidFill>
                  <a:srgbClr val="C00000"/>
                </a:solidFill>
                <a:latin typeface="Times New Roman"/>
                <a:cs typeface="Times New Roman"/>
              </a:rPr>
              <a:t>liquid form of Cholesteryl </a:t>
            </a:r>
            <a:r>
              <a:rPr sz="2400" b="1" spc="-5" dirty="0">
                <a:solidFill>
                  <a:srgbClr val="C00000"/>
                </a:solidFill>
                <a:latin typeface="Times New Roman"/>
                <a:cs typeface="Times New Roman"/>
              </a:rPr>
              <a:t>Benzoate is </a:t>
            </a:r>
            <a:r>
              <a:rPr sz="2400" b="1" dirty="0">
                <a:solidFill>
                  <a:srgbClr val="C00000"/>
                </a:solidFill>
                <a:latin typeface="Times New Roman"/>
                <a:cs typeface="Times New Roman"/>
              </a:rPr>
              <a:t>its liquid crystal</a:t>
            </a:r>
            <a:r>
              <a:rPr sz="2400" b="1" spc="-75" dirty="0">
                <a:solidFill>
                  <a:srgbClr val="C00000"/>
                </a:solidFill>
                <a:latin typeface="Times New Roman"/>
                <a:cs typeface="Times New Roman"/>
              </a:rPr>
              <a:t> </a:t>
            </a:r>
            <a:r>
              <a:rPr sz="2400" b="1" dirty="0">
                <a:solidFill>
                  <a:srgbClr val="C00000"/>
                </a:solidFill>
                <a:latin typeface="Times New Roman"/>
                <a:cs typeface="Times New Roman"/>
              </a:rPr>
              <a:t>form</a:t>
            </a:r>
            <a:endParaRPr sz="2400">
              <a:latin typeface="Times New Roman"/>
              <a:cs typeface="Times New Roman"/>
            </a:endParaRPr>
          </a:p>
        </p:txBody>
      </p:sp>
      <p:sp>
        <p:nvSpPr>
          <p:cNvPr id="125" name="object 125"/>
          <p:cNvSpPr/>
          <p:nvPr/>
        </p:nvSpPr>
        <p:spPr>
          <a:xfrm>
            <a:off x="2711957" y="1381378"/>
            <a:ext cx="1377950" cy="393065"/>
          </a:xfrm>
          <a:custGeom>
            <a:avLst/>
            <a:gdLst/>
            <a:ahLst/>
            <a:cxnLst/>
            <a:rect l="l" t="t" r="r" b="b"/>
            <a:pathLst>
              <a:path w="1377950" h="393064">
                <a:moveTo>
                  <a:pt x="96774" y="281940"/>
                </a:moveTo>
                <a:lnTo>
                  <a:pt x="0" y="365251"/>
                </a:lnTo>
                <a:lnTo>
                  <a:pt x="124841" y="392684"/>
                </a:lnTo>
                <a:lnTo>
                  <a:pt x="116665" y="360425"/>
                </a:lnTo>
                <a:lnTo>
                  <a:pt x="97028" y="360425"/>
                </a:lnTo>
                <a:lnTo>
                  <a:pt x="87630" y="323469"/>
                </a:lnTo>
                <a:lnTo>
                  <a:pt x="106115" y="318799"/>
                </a:lnTo>
                <a:lnTo>
                  <a:pt x="96774" y="281940"/>
                </a:lnTo>
                <a:close/>
              </a:path>
              <a:path w="1377950" h="393064">
                <a:moveTo>
                  <a:pt x="106115" y="318799"/>
                </a:moveTo>
                <a:lnTo>
                  <a:pt x="87630" y="323469"/>
                </a:lnTo>
                <a:lnTo>
                  <a:pt x="97028" y="360425"/>
                </a:lnTo>
                <a:lnTo>
                  <a:pt x="115483" y="355762"/>
                </a:lnTo>
                <a:lnTo>
                  <a:pt x="106115" y="318799"/>
                </a:lnTo>
                <a:close/>
              </a:path>
              <a:path w="1377950" h="393064">
                <a:moveTo>
                  <a:pt x="115483" y="355762"/>
                </a:moveTo>
                <a:lnTo>
                  <a:pt x="97028" y="360425"/>
                </a:lnTo>
                <a:lnTo>
                  <a:pt x="116665" y="360425"/>
                </a:lnTo>
                <a:lnTo>
                  <a:pt x="115483" y="355762"/>
                </a:lnTo>
                <a:close/>
              </a:path>
              <a:path w="1377950" h="393064">
                <a:moveTo>
                  <a:pt x="1368297" y="0"/>
                </a:moveTo>
                <a:lnTo>
                  <a:pt x="106115" y="318799"/>
                </a:lnTo>
                <a:lnTo>
                  <a:pt x="115483" y="355762"/>
                </a:lnTo>
                <a:lnTo>
                  <a:pt x="1377569" y="36830"/>
                </a:lnTo>
                <a:lnTo>
                  <a:pt x="1368297" y="0"/>
                </a:lnTo>
                <a:close/>
              </a:path>
            </a:pathLst>
          </a:custGeom>
          <a:solidFill>
            <a:srgbClr val="EC7C3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6609" y="6091529"/>
            <a:ext cx="16173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Book Antiqua"/>
                <a:cs typeface="Book Antiqua"/>
              </a:rPr>
              <a:t>Anisotropic</a:t>
            </a:r>
            <a:endParaRPr sz="2400">
              <a:latin typeface="Book Antiqua"/>
              <a:cs typeface="Book Antiqua"/>
            </a:endParaRPr>
          </a:p>
        </p:txBody>
      </p:sp>
      <p:sp>
        <p:nvSpPr>
          <p:cNvPr id="3" name="object 3"/>
          <p:cNvSpPr txBox="1"/>
          <p:nvPr/>
        </p:nvSpPr>
        <p:spPr>
          <a:xfrm>
            <a:off x="9816210" y="6091529"/>
            <a:ext cx="12160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Book Antiqua"/>
                <a:cs typeface="Book Antiqua"/>
              </a:rPr>
              <a:t>Isot</a:t>
            </a:r>
            <a:r>
              <a:rPr sz="2400" spc="-10" dirty="0">
                <a:latin typeface="Book Antiqua"/>
                <a:cs typeface="Book Antiqua"/>
              </a:rPr>
              <a:t>r</a:t>
            </a:r>
            <a:r>
              <a:rPr sz="2400" dirty="0">
                <a:latin typeface="Book Antiqua"/>
                <a:cs typeface="Book Antiqua"/>
              </a:rPr>
              <a:t>op</a:t>
            </a:r>
            <a:r>
              <a:rPr sz="2400" spc="-10" dirty="0">
                <a:latin typeface="Book Antiqua"/>
                <a:cs typeface="Book Antiqua"/>
              </a:rPr>
              <a:t>i</a:t>
            </a:r>
            <a:r>
              <a:rPr sz="2400" dirty="0">
                <a:latin typeface="Book Antiqua"/>
                <a:cs typeface="Book Antiqua"/>
              </a:rPr>
              <a:t>c</a:t>
            </a:r>
            <a:endParaRPr sz="2400">
              <a:latin typeface="Book Antiqua"/>
              <a:cs typeface="Book Antiqua"/>
            </a:endParaRPr>
          </a:p>
        </p:txBody>
      </p:sp>
      <p:sp>
        <p:nvSpPr>
          <p:cNvPr id="4" name="object 4"/>
          <p:cNvSpPr txBox="1">
            <a:spLocks noGrp="1"/>
          </p:cNvSpPr>
          <p:nvPr>
            <p:ph type="title"/>
          </p:nvPr>
        </p:nvSpPr>
        <p:spPr>
          <a:xfrm>
            <a:off x="1306830" y="233553"/>
            <a:ext cx="7012305" cy="391160"/>
          </a:xfrm>
          <a:prstGeom prst="rect">
            <a:avLst/>
          </a:prstGeom>
        </p:spPr>
        <p:txBody>
          <a:bodyPr vert="horz" wrap="square" lIns="0" tIns="12700" rIns="0" bIns="0" rtlCol="0">
            <a:spAutoFit/>
          </a:bodyPr>
          <a:lstStyle/>
          <a:p>
            <a:pPr marL="12700">
              <a:lnSpc>
                <a:spcPct val="100000"/>
              </a:lnSpc>
              <a:spcBef>
                <a:spcPts val="100"/>
              </a:spcBef>
            </a:pPr>
            <a:r>
              <a:rPr spc="-5" dirty="0"/>
              <a:t>Like crystalline solids, </a:t>
            </a:r>
            <a:r>
              <a:rPr dirty="0"/>
              <a:t>LCs are </a:t>
            </a:r>
            <a:r>
              <a:rPr spc="-5" dirty="0"/>
              <a:t>anisotropic </a:t>
            </a:r>
            <a:r>
              <a:rPr dirty="0"/>
              <a:t>in</a:t>
            </a:r>
            <a:r>
              <a:rPr spc="75" dirty="0"/>
              <a:t> </a:t>
            </a:r>
            <a:r>
              <a:rPr spc="-10" dirty="0"/>
              <a:t>nature</a:t>
            </a:r>
          </a:p>
        </p:txBody>
      </p:sp>
      <p:sp>
        <p:nvSpPr>
          <p:cNvPr id="5" name="object 5"/>
          <p:cNvSpPr/>
          <p:nvPr/>
        </p:nvSpPr>
        <p:spPr>
          <a:xfrm>
            <a:off x="8785252" y="1897852"/>
            <a:ext cx="3077270" cy="405632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709502" y="1892473"/>
            <a:ext cx="2775137" cy="398638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64203" y="1892473"/>
            <a:ext cx="2681449" cy="397024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3480053" y="3481832"/>
            <a:ext cx="970280" cy="360680"/>
          </a:xfrm>
          <a:prstGeom prst="rect">
            <a:avLst/>
          </a:prstGeom>
        </p:spPr>
        <p:txBody>
          <a:bodyPr vert="horz" wrap="square" lIns="0" tIns="12065" rIns="0" bIns="0" rtlCol="0">
            <a:spAutoFit/>
          </a:bodyPr>
          <a:lstStyle/>
          <a:p>
            <a:pPr marL="12700">
              <a:lnSpc>
                <a:spcPct val="100000"/>
              </a:lnSpc>
              <a:spcBef>
                <a:spcPts val="95"/>
              </a:spcBef>
            </a:pPr>
            <a:r>
              <a:rPr sz="2200" b="1" spc="-5" dirty="0">
                <a:latin typeface="Times New Roman"/>
                <a:cs typeface="Times New Roman"/>
              </a:rPr>
              <a:t>H</a:t>
            </a:r>
            <a:r>
              <a:rPr sz="2200" b="1" spc="-15" dirty="0">
                <a:latin typeface="Times New Roman"/>
                <a:cs typeface="Times New Roman"/>
              </a:rPr>
              <a:t>e</a:t>
            </a:r>
            <a:r>
              <a:rPr sz="2200" b="1" spc="-5" dirty="0">
                <a:latin typeface="Times New Roman"/>
                <a:cs typeface="Times New Roman"/>
              </a:rPr>
              <a:t>ating</a:t>
            </a:r>
            <a:endParaRPr sz="2200">
              <a:latin typeface="Times New Roman"/>
              <a:cs typeface="Times New Roman"/>
            </a:endParaRPr>
          </a:p>
        </p:txBody>
      </p:sp>
      <p:sp>
        <p:nvSpPr>
          <p:cNvPr id="9" name="object 9"/>
          <p:cNvSpPr txBox="1"/>
          <p:nvPr/>
        </p:nvSpPr>
        <p:spPr>
          <a:xfrm>
            <a:off x="3526663" y="3532454"/>
            <a:ext cx="956944" cy="1340485"/>
          </a:xfrm>
          <a:prstGeom prst="rect">
            <a:avLst/>
          </a:prstGeom>
        </p:spPr>
        <p:txBody>
          <a:bodyPr vert="horz" wrap="square" lIns="0" tIns="12700" rIns="0" bIns="0" rtlCol="0">
            <a:spAutoFit/>
          </a:bodyPr>
          <a:lstStyle/>
          <a:p>
            <a:pPr marL="105410">
              <a:lnSpc>
                <a:spcPts val="7815"/>
              </a:lnSpc>
              <a:spcBef>
                <a:spcPts val="100"/>
              </a:spcBef>
            </a:pPr>
            <a:r>
              <a:rPr sz="6600" dirty="0">
                <a:latin typeface="Cambria Math"/>
                <a:cs typeface="Cambria Math"/>
              </a:rPr>
              <a:t>⇌</a:t>
            </a:r>
            <a:endParaRPr sz="6600">
              <a:latin typeface="Cambria Math"/>
              <a:cs typeface="Cambria Math"/>
            </a:endParaRPr>
          </a:p>
          <a:p>
            <a:pPr marL="12700">
              <a:lnSpc>
                <a:spcPts val="2535"/>
              </a:lnSpc>
            </a:pPr>
            <a:r>
              <a:rPr sz="2200" b="1" spc="-5" dirty="0">
                <a:latin typeface="Times New Roman"/>
                <a:cs typeface="Times New Roman"/>
              </a:rPr>
              <a:t>Co</a:t>
            </a:r>
            <a:r>
              <a:rPr sz="2200" b="1" dirty="0">
                <a:latin typeface="Times New Roman"/>
                <a:cs typeface="Times New Roman"/>
              </a:rPr>
              <a:t>o</a:t>
            </a:r>
            <a:r>
              <a:rPr sz="2200" b="1" spc="-5" dirty="0">
                <a:latin typeface="Times New Roman"/>
                <a:cs typeface="Times New Roman"/>
              </a:rPr>
              <a:t>ling</a:t>
            </a:r>
            <a:endParaRPr sz="2200">
              <a:latin typeface="Times New Roman"/>
              <a:cs typeface="Times New Roman"/>
            </a:endParaRPr>
          </a:p>
        </p:txBody>
      </p:sp>
      <p:sp>
        <p:nvSpPr>
          <p:cNvPr id="10" name="object 10"/>
          <p:cNvSpPr txBox="1"/>
          <p:nvPr/>
        </p:nvSpPr>
        <p:spPr>
          <a:xfrm>
            <a:off x="7766050" y="3481527"/>
            <a:ext cx="1076325" cy="1514475"/>
          </a:xfrm>
          <a:prstGeom prst="rect">
            <a:avLst/>
          </a:prstGeom>
        </p:spPr>
        <p:txBody>
          <a:bodyPr vert="horz" wrap="square" lIns="0" tIns="12065" rIns="0" bIns="0" rtlCol="0">
            <a:spAutoFit/>
          </a:bodyPr>
          <a:lstStyle/>
          <a:p>
            <a:pPr marL="12700">
              <a:lnSpc>
                <a:spcPts val="1885"/>
              </a:lnSpc>
              <a:spcBef>
                <a:spcPts val="95"/>
              </a:spcBef>
            </a:pPr>
            <a:r>
              <a:rPr sz="2200" b="1" spc="-5" dirty="0">
                <a:latin typeface="Times New Roman"/>
                <a:cs typeface="Times New Roman"/>
              </a:rPr>
              <a:t>Heating</a:t>
            </a:r>
            <a:endParaRPr sz="2200">
              <a:latin typeface="Times New Roman"/>
              <a:cs typeface="Times New Roman"/>
            </a:endParaRPr>
          </a:p>
          <a:p>
            <a:pPr marL="186690">
              <a:lnSpc>
                <a:spcPts val="7165"/>
              </a:lnSpc>
            </a:pPr>
            <a:r>
              <a:rPr sz="6600" dirty="0">
                <a:latin typeface="Cambria Math"/>
                <a:cs typeface="Cambria Math"/>
              </a:rPr>
              <a:t>⇌</a:t>
            </a:r>
            <a:endParaRPr sz="6600">
              <a:latin typeface="Cambria Math"/>
              <a:cs typeface="Cambria Math"/>
            </a:endParaRPr>
          </a:p>
          <a:p>
            <a:pPr marL="132080">
              <a:lnSpc>
                <a:spcPct val="100000"/>
              </a:lnSpc>
              <a:spcBef>
                <a:spcPts val="35"/>
              </a:spcBef>
            </a:pPr>
            <a:r>
              <a:rPr sz="2200" b="1" spc="-5" dirty="0">
                <a:latin typeface="Times New Roman"/>
                <a:cs typeface="Times New Roman"/>
              </a:rPr>
              <a:t>Co</a:t>
            </a:r>
            <a:r>
              <a:rPr sz="2200" b="1" dirty="0">
                <a:latin typeface="Times New Roman"/>
                <a:cs typeface="Times New Roman"/>
              </a:rPr>
              <a:t>o</a:t>
            </a:r>
            <a:r>
              <a:rPr sz="2200" b="1" spc="-5" dirty="0">
                <a:latin typeface="Times New Roman"/>
                <a:cs typeface="Times New Roman"/>
              </a:rPr>
              <a:t>ling</a:t>
            </a:r>
            <a:endParaRPr sz="2200">
              <a:latin typeface="Times New Roman"/>
              <a:cs typeface="Times New Roman"/>
            </a:endParaRPr>
          </a:p>
        </p:txBody>
      </p:sp>
      <p:sp>
        <p:nvSpPr>
          <p:cNvPr id="11" name="object 11"/>
          <p:cNvSpPr txBox="1"/>
          <p:nvPr/>
        </p:nvSpPr>
        <p:spPr>
          <a:xfrm>
            <a:off x="1306830" y="885571"/>
            <a:ext cx="8014334" cy="391160"/>
          </a:xfrm>
          <a:prstGeom prst="rect">
            <a:avLst/>
          </a:prstGeom>
        </p:spPr>
        <p:txBody>
          <a:bodyPr vert="horz" wrap="square" lIns="0" tIns="12700" rIns="0" bIns="0" rtlCol="0">
            <a:spAutoFit/>
          </a:bodyPr>
          <a:lstStyle/>
          <a:p>
            <a:pPr marL="12700">
              <a:lnSpc>
                <a:spcPct val="100000"/>
              </a:lnSpc>
              <a:spcBef>
                <a:spcPts val="100"/>
              </a:spcBef>
            </a:pPr>
            <a:r>
              <a:rPr sz="2400" spc="-30" dirty="0">
                <a:latin typeface="Times New Roman"/>
                <a:cs typeface="Times New Roman"/>
              </a:rPr>
              <a:t>With </a:t>
            </a:r>
            <a:r>
              <a:rPr sz="2400" dirty="0">
                <a:latin typeface="Times New Roman"/>
                <a:cs typeface="Times New Roman"/>
              </a:rPr>
              <a:t>change in </a:t>
            </a:r>
            <a:r>
              <a:rPr sz="2400" spc="-5" dirty="0">
                <a:latin typeface="Times New Roman"/>
                <a:cs typeface="Times New Roman"/>
              </a:rPr>
              <a:t>temperature, </a:t>
            </a:r>
            <a:r>
              <a:rPr sz="2400" dirty="0">
                <a:latin typeface="Times New Roman"/>
                <a:cs typeface="Times New Roman"/>
              </a:rPr>
              <a:t>the </a:t>
            </a:r>
            <a:r>
              <a:rPr sz="2400" spc="-5" dirty="0">
                <a:latin typeface="Times New Roman"/>
                <a:cs typeface="Times New Roman"/>
              </a:rPr>
              <a:t>orientation </a:t>
            </a:r>
            <a:r>
              <a:rPr sz="2400" dirty="0">
                <a:latin typeface="Times New Roman"/>
                <a:cs typeface="Times New Roman"/>
              </a:rPr>
              <a:t>of </a:t>
            </a:r>
            <a:r>
              <a:rPr sz="2400" spc="-5" dirty="0">
                <a:latin typeface="Times New Roman"/>
                <a:cs typeface="Times New Roman"/>
              </a:rPr>
              <a:t>molecules</a:t>
            </a:r>
            <a:r>
              <a:rPr sz="2400" spc="-40" dirty="0">
                <a:latin typeface="Times New Roman"/>
                <a:cs typeface="Times New Roman"/>
              </a:rPr>
              <a:t> </a:t>
            </a:r>
            <a:r>
              <a:rPr sz="2400" dirty="0">
                <a:latin typeface="Times New Roman"/>
                <a:cs typeface="Times New Roman"/>
              </a:rPr>
              <a:t>changes</a:t>
            </a:r>
            <a:endParaRPr sz="2400">
              <a:latin typeface="Times New Roman"/>
              <a:cs typeface="Times New Roman"/>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5873" y="507238"/>
            <a:ext cx="3886835"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C00000"/>
                </a:solidFill>
                <a:latin typeface="Times New Roman"/>
                <a:cs typeface="Times New Roman"/>
              </a:rPr>
              <a:t>Degree of Orders in</a:t>
            </a:r>
            <a:r>
              <a:rPr sz="3200" spc="-105" dirty="0">
                <a:solidFill>
                  <a:srgbClr val="C00000"/>
                </a:solidFill>
                <a:latin typeface="Times New Roman"/>
                <a:cs typeface="Times New Roman"/>
              </a:rPr>
              <a:t> </a:t>
            </a:r>
            <a:r>
              <a:rPr sz="3200" dirty="0">
                <a:solidFill>
                  <a:srgbClr val="C00000"/>
                </a:solidFill>
                <a:latin typeface="Times New Roman"/>
                <a:cs typeface="Times New Roman"/>
              </a:rPr>
              <a:t>LC</a:t>
            </a:r>
            <a:endParaRPr sz="3200">
              <a:latin typeface="Times New Roman"/>
              <a:cs typeface="Times New Roman"/>
            </a:endParaRPr>
          </a:p>
        </p:txBody>
      </p:sp>
      <p:sp>
        <p:nvSpPr>
          <p:cNvPr id="3" name="object 3"/>
          <p:cNvSpPr/>
          <p:nvPr/>
        </p:nvSpPr>
        <p:spPr>
          <a:xfrm>
            <a:off x="1088136" y="1053083"/>
            <a:ext cx="6244590" cy="8890"/>
          </a:xfrm>
          <a:custGeom>
            <a:avLst/>
            <a:gdLst/>
            <a:ahLst/>
            <a:cxnLst/>
            <a:rect l="l" t="t" r="r" b="b"/>
            <a:pathLst>
              <a:path w="6244590" h="8890">
                <a:moveTo>
                  <a:pt x="0" y="8762"/>
                </a:moveTo>
                <a:lnTo>
                  <a:pt x="6244082" y="0"/>
                </a:lnTo>
              </a:path>
            </a:pathLst>
          </a:custGeom>
          <a:ln w="6096">
            <a:solidFill>
              <a:srgbClr val="5B9BD4"/>
            </a:solidFill>
          </a:ln>
        </p:spPr>
        <p:txBody>
          <a:bodyPr wrap="square" lIns="0" tIns="0" rIns="0" bIns="0" rtlCol="0"/>
          <a:lstStyle/>
          <a:p>
            <a:endParaRPr/>
          </a:p>
        </p:txBody>
      </p:sp>
      <p:sp>
        <p:nvSpPr>
          <p:cNvPr id="4" name="object 4"/>
          <p:cNvSpPr txBox="1"/>
          <p:nvPr/>
        </p:nvSpPr>
        <p:spPr>
          <a:xfrm>
            <a:off x="339953" y="1472565"/>
            <a:ext cx="8589010" cy="2599690"/>
          </a:xfrm>
          <a:prstGeom prst="rect">
            <a:avLst/>
          </a:prstGeom>
        </p:spPr>
        <p:txBody>
          <a:bodyPr vert="horz" wrap="square" lIns="0" tIns="195580" rIns="0" bIns="0" rtlCol="0">
            <a:spAutoFit/>
          </a:bodyPr>
          <a:lstStyle/>
          <a:p>
            <a:pPr marL="2369185" indent="-457834">
              <a:lnSpc>
                <a:spcPct val="100000"/>
              </a:lnSpc>
              <a:spcBef>
                <a:spcPts val="1540"/>
              </a:spcBef>
              <a:buAutoNum type="arabicPeriod"/>
              <a:tabLst>
                <a:tab pos="2369185" algn="l"/>
                <a:tab pos="2369820" algn="l"/>
              </a:tabLst>
            </a:pPr>
            <a:r>
              <a:rPr sz="2400" spc="-5" dirty="0">
                <a:latin typeface="Book Antiqua"/>
                <a:cs typeface="Book Antiqua"/>
              </a:rPr>
              <a:t>Positional</a:t>
            </a:r>
            <a:r>
              <a:rPr sz="2400" spc="10" dirty="0">
                <a:latin typeface="Book Antiqua"/>
                <a:cs typeface="Book Antiqua"/>
              </a:rPr>
              <a:t> </a:t>
            </a:r>
            <a:r>
              <a:rPr sz="2400" dirty="0">
                <a:latin typeface="Book Antiqua"/>
                <a:cs typeface="Book Antiqua"/>
              </a:rPr>
              <a:t>order</a:t>
            </a:r>
            <a:endParaRPr sz="2400">
              <a:latin typeface="Book Antiqua"/>
              <a:cs typeface="Book Antiqua"/>
            </a:endParaRPr>
          </a:p>
          <a:p>
            <a:pPr marL="2369185" indent="-457834">
              <a:lnSpc>
                <a:spcPct val="100000"/>
              </a:lnSpc>
              <a:spcBef>
                <a:spcPts val="1440"/>
              </a:spcBef>
              <a:buAutoNum type="arabicPeriod"/>
              <a:tabLst>
                <a:tab pos="2369185" algn="l"/>
                <a:tab pos="2369820" algn="l"/>
              </a:tabLst>
            </a:pPr>
            <a:r>
              <a:rPr sz="2400" spc="-10" dirty="0">
                <a:latin typeface="Book Antiqua"/>
                <a:cs typeface="Book Antiqua"/>
              </a:rPr>
              <a:t>Orientational</a:t>
            </a:r>
            <a:r>
              <a:rPr sz="2400" spc="30" dirty="0">
                <a:latin typeface="Book Antiqua"/>
                <a:cs typeface="Book Antiqua"/>
              </a:rPr>
              <a:t> </a:t>
            </a:r>
            <a:r>
              <a:rPr sz="2400" spc="-5" dirty="0">
                <a:latin typeface="Book Antiqua"/>
                <a:cs typeface="Book Antiqua"/>
              </a:rPr>
              <a:t>Order</a:t>
            </a:r>
            <a:endParaRPr sz="2400">
              <a:latin typeface="Book Antiqua"/>
              <a:cs typeface="Book Antiqua"/>
            </a:endParaRPr>
          </a:p>
          <a:p>
            <a:pPr marL="2369185" indent="-457834">
              <a:lnSpc>
                <a:spcPct val="100000"/>
              </a:lnSpc>
              <a:spcBef>
                <a:spcPts val="1440"/>
              </a:spcBef>
              <a:buAutoNum type="arabicPeriod"/>
              <a:tabLst>
                <a:tab pos="2369185" algn="l"/>
                <a:tab pos="2369820" algn="l"/>
              </a:tabLst>
            </a:pPr>
            <a:r>
              <a:rPr sz="2400" spc="-5" dirty="0">
                <a:latin typeface="Book Antiqua"/>
                <a:cs typeface="Book Antiqua"/>
              </a:rPr>
              <a:t>Bond orientational</a:t>
            </a:r>
            <a:r>
              <a:rPr sz="2400" spc="40" dirty="0">
                <a:latin typeface="Book Antiqua"/>
                <a:cs typeface="Book Antiqua"/>
              </a:rPr>
              <a:t> </a:t>
            </a:r>
            <a:r>
              <a:rPr sz="2400" spc="-5" dirty="0">
                <a:latin typeface="Book Antiqua"/>
                <a:cs typeface="Book Antiqua"/>
              </a:rPr>
              <a:t>order</a:t>
            </a:r>
            <a:endParaRPr sz="2400">
              <a:latin typeface="Book Antiqua"/>
              <a:cs typeface="Book Antiqua"/>
            </a:endParaRPr>
          </a:p>
          <a:p>
            <a:pPr>
              <a:lnSpc>
                <a:spcPct val="100000"/>
              </a:lnSpc>
            </a:pPr>
            <a:endParaRPr sz="3850">
              <a:latin typeface="Times New Roman"/>
              <a:cs typeface="Times New Roman"/>
            </a:endParaRPr>
          </a:p>
          <a:p>
            <a:pPr marL="12700">
              <a:lnSpc>
                <a:spcPct val="100000"/>
              </a:lnSpc>
            </a:pPr>
            <a:r>
              <a:rPr sz="2400" b="1" spc="-5" dirty="0">
                <a:latin typeface="Times New Roman"/>
                <a:cs typeface="Times New Roman"/>
              </a:rPr>
              <a:t>Director: </a:t>
            </a:r>
            <a:r>
              <a:rPr sz="2400" dirty="0">
                <a:latin typeface="Times New Roman"/>
                <a:cs typeface="Times New Roman"/>
              </a:rPr>
              <a:t>It is the average direction of all </a:t>
            </a:r>
            <a:r>
              <a:rPr sz="2400" spc="-5" dirty="0">
                <a:latin typeface="Times New Roman"/>
                <a:cs typeface="Times New Roman"/>
              </a:rPr>
              <a:t>molecules </a:t>
            </a:r>
            <a:r>
              <a:rPr sz="2400" dirty="0">
                <a:latin typeface="Times New Roman"/>
                <a:cs typeface="Times New Roman"/>
              </a:rPr>
              <a:t>present in the</a:t>
            </a:r>
            <a:r>
              <a:rPr sz="2400" spc="-200" dirty="0">
                <a:latin typeface="Times New Roman"/>
                <a:cs typeface="Times New Roman"/>
              </a:rPr>
              <a:t> </a:t>
            </a:r>
            <a:r>
              <a:rPr sz="2400" dirty="0">
                <a:latin typeface="Times New Roman"/>
                <a:cs typeface="Times New Roman"/>
              </a:rPr>
              <a:t>LC</a:t>
            </a:r>
            <a:endParaRPr sz="2400">
              <a:latin typeface="Times New Roman"/>
              <a:cs typeface="Times New Roman"/>
            </a:endParaRPr>
          </a:p>
        </p:txBody>
      </p:sp>
      <p:sp>
        <p:nvSpPr>
          <p:cNvPr id="5" name="object 5"/>
          <p:cNvSpPr/>
          <p:nvPr/>
        </p:nvSpPr>
        <p:spPr>
          <a:xfrm>
            <a:off x="9514713" y="1522857"/>
            <a:ext cx="2090547" cy="433844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0179" y="56444"/>
            <a:ext cx="11601450" cy="2694940"/>
          </a:xfrm>
          <a:prstGeom prst="rect">
            <a:avLst/>
          </a:prstGeom>
        </p:spPr>
        <p:txBody>
          <a:bodyPr vert="horz" wrap="square" lIns="0" tIns="165735" rIns="0" bIns="0" rtlCol="0">
            <a:spAutoFit/>
          </a:bodyPr>
          <a:lstStyle/>
          <a:p>
            <a:pPr marL="355600" indent="-342900">
              <a:lnSpc>
                <a:spcPct val="100000"/>
              </a:lnSpc>
              <a:spcBef>
                <a:spcPts val="1305"/>
              </a:spcBef>
              <a:buFont typeface="Wingdings"/>
              <a:buChar char=""/>
              <a:tabLst>
                <a:tab pos="354965" algn="l"/>
                <a:tab pos="355600" algn="l"/>
              </a:tabLst>
            </a:pPr>
            <a:r>
              <a:rPr sz="2000" dirty="0">
                <a:latin typeface="Book Antiqua"/>
                <a:cs typeface="Book Antiqua"/>
              </a:rPr>
              <a:t>Substances </a:t>
            </a:r>
            <a:r>
              <a:rPr sz="2000" spc="-5" dirty="0">
                <a:latin typeface="Book Antiqua"/>
                <a:cs typeface="Book Antiqua"/>
              </a:rPr>
              <a:t>that exhibit the properties of </a:t>
            </a:r>
            <a:r>
              <a:rPr sz="2000" dirty="0">
                <a:latin typeface="Book Antiqua"/>
                <a:cs typeface="Book Antiqua"/>
              </a:rPr>
              <a:t>LC </a:t>
            </a:r>
            <a:r>
              <a:rPr sz="2000" spc="-5" dirty="0">
                <a:latin typeface="Book Antiqua"/>
                <a:cs typeface="Book Antiqua"/>
              </a:rPr>
              <a:t>consist </a:t>
            </a:r>
            <a:r>
              <a:rPr sz="2000" dirty="0">
                <a:latin typeface="Book Antiqua"/>
                <a:cs typeface="Book Antiqua"/>
              </a:rPr>
              <a:t>of </a:t>
            </a:r>
            <a:r>
              <a:rPr sz="2000" spc="-5" dirty="0">
                <a:latin typeface="Book Antiqua"/>
                <a:cs typeface="Book Antiqua"/>
              </a:rPr>
              <a:t>long, </a:t>
            </a:r>
            <a:r>
              <a:rPr sz="2000" dirty="0">
                <a:latin typeface="Book Antiqua"/>
                <a:cs typeface="Book Antiqua"/>
              </a:rPr>
              <a:t>rigid rod- or disk-shaped molecules</a:t>
            </a:r>
            <a:r>
              <a:rPr sz="2000" spc="-20" dirty="0">
                <a:latin typeface="Book Antiqua"/>
                <a:cs typeface="Book Antiqua"/>
              </a:rPr>
              <a:t> </a:t>
            </a:r>
            <a:r>
              <a:rPr sz="2000" spc="-5" dirty="0">
                <a:latin typeface="Book Antiqua"/>
                <a:cs typeface="Book Antiqua"/>
              </a:rPr>
              <a:t>that</a:t>
            </a:r>
            <a:endParaRPr sz="2000">
              <a:latin typeface="Book Antiqua"/>
              <a:cs typeface="Book Antiqua"/>
            </a:endParaRPr>
          </a:p>
          <a:p>
            <a:pPr marL="355600">
              <a:lnSpc>
                <a:spcPct val="100000"/>
              </a:lnSpc>
              <a:spcBef>
                <a:spcPts val="1200"/>
              </a:spcBef>
            </a:pPr>
            <a:r>
              <a:rPr sz="2000" dirty="0">
                <a:latin typeface="Book Antiqua"/>
                <a:cs typeface="Book Antiqua"/>
              </a:rPr>
              <a:t>are easily</a:t>
            </a:r>
            <a:r>
              <a:rPr sz="2000" spc="-35" dirty="0">
                <a:latin typeface="Book Antiqua"/>
                <a:cs typeface="Book Antiqua"/>
              </a:rPr>
              <a:t> </a:t>
            </a:r>
            <a:r>
              <a:rPr sz="2000" dirty="0">
                <a:latin typeface="Book Antiqua"/>
                <a:cs typeface="Book Antiqua"/>
              </a:rPr>
              <a:t>polarizable</a:t>
            </a:r>
            <a:endParaRPr sz="2000">
              <a:latin typeface="Book Antiqua"/>
              <a:cs typeface="Book Antiqua"/>
            </a:endParaRPr>
          </a:p>
          <a:p>
            <a:pPr marL="355600" marR="398145" indent="-342900">
              <a:lnSpc>
                <a:spcPct val="150000"/>
              </a:lnSpc>
              <a:spcBef>
                <a:spcPts val="1930"/>
              </a:spcBef>
              <a:buFont typeface="Wingdings"/>
              <a:buChar char=""/>
              <a:tabLst>
                <a:tab pos="354965" algn="l"/>
                <a:tab pos="355600" algn="l"/>
              </a:tabLst>
            </a:pPr>
            <a:r>
              <a:rPr sz="2000" dirty="0">
                <a:latin typeface="Book Antiqua"/>
                <a:cs typeface="Book Antiqua"/>
              </a:rPr>
              <a:t>Molecules with </a:t>
            </a:r>
            <a:r>
              <a:rPr sz="2000" spc="-5" dirty="0">
                <a:latin typeface="Book Antiqua"/>
                <a:cs typeface="Book Antiqua"/>
              </a:rPr>
              <a:t>polar group that </a:t>
            </a:r>
            <a:r>
              <a:rPr sz="2000" dirty="0">
                <a:latin typeface="Book Antiqua"/>
                <a:cs typeface="Book Antiqua"/>
              </a:rPr>
              <a:t>exhibit dipole-dipole </a:t>
            </a:r>
            <a:r>
              <a:rPr sz="2000" spc="-5" dirty="0">
                <a:latin typeface="Book Antiqua"/>
                <a:cs typeface="Book Antiqua"/>
              </a:rPr>
              <a:t>interaction </a:t>
            </a:r>
            <a:r>
              <a:rPr sz="2000" dirty="0">
                <a:latin typeface="Book Antiqua"/>
                <a:cs typeface="Book Antiqua"/>
              </a:rPr>
              <a:t>or dipole </a:t>
            </a:r>
            <a:r>
              <a:rPr sz="2000" spc="-5" dirty="0">
                <a:latin typeface="Book Antiqua"/>
                <a:cs typeface="Book Antiqua"/>
              </a:rPr>
              <a:t>induced interactions,  hydrogen binding </a:t>
            </a:r>
            <a:r>
              <a:rPr sz="2000" dirty="0">
                <a:latin typeface="Book Antiqua"/>
                <a:cs typeface="Book Antiqua"/>
              </a:rPr>
              <a:t>are capable of forming</a:t>
            </a:r>
            <a:r>
              <a:rPr sz="2000" spc="-80" dirty="0">
                <a:latin typeface="Book Antiqua"/>
                <a:cs typeface="Book Antiqua"/>
              </a:rPr>
              <a:t> </a:t>
            </a:r>
            <a:r>
              <a:rPr sz="2000" dirty="0">
                <a:latin typeface="Book Antiqua"/>
                <a:cs typeface="Book Antiqua"/>
              </a:rPr>
              <a:t>LC</a:t>
            </a:r>
            <a:endParaRPr sz="2000">
              <a:latin typeface="Book Antiqua"/>
              <a:cs typeface="Book Antiqua"/>
            </a:endParaRPr>
          </a:p>
          <a:p>
            <a:pPr marL="318135">
              <a:lnSpc>
                <a:spcPct val="100000"/>
              </a:lnSpc>
              <a:spcBef>
                <a:spcPts val="1800"/>
              </a:spcBef>
            </a:pPr>
            <a:r>
              <a:rPr sz="2400" b="1" dirty="0">
                <a:solidFill>
                  <a:srgbClr val="C00000"/>
                </a:solidFill>
                <a:latin typeface="Book Antiqua"/>
                <a:cs typeface="Book Antiqua"/>
              </a:rPr>
              <a:t>Examples</a:t>
            </a:r>
            <a:endParaRPr sz="2400">
              <a:latin typeface="Book Antiqua"/>
              <a:cs typeface="Book Antiqua"/>
            </a:endParaRPr>
          </a:p>
        </p:txBody>
      </p:sp>
      <p:sp>
        <p:nvSpPr>
          <p:cNvPr id="3" name="object 3"/>
          <p:cNvSpPr/>
          <p:nvPr/>
        </p:nvSpPr>
        <p:spPr>
          <a:xfrm>
            <a:off x="747118" y="4655058"/>
            <a:ext cx="3094133" cy="63817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19005" y="2111132"/>
            <a:ext cx="3556011" cy="206722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81219" y="2906068"/>
            <a:ext cx="5120026" cy="119201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35236" y="5740083"/>
            <a:ext cx="4702191" cy="77161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036307" y="4837176"/>
            <a:ext cx="4584858" cy="16764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0788" y="4597908"/>
            <a:ext cx="3160775" cy="803148"/>
          </a:xfrm>
          <a:prstGeom prst="rect">
            <a:avLst/>
          </a:prstGeom>
          <a:blipFill>
            <a:blip r:embed="rId7" cstate="print"/>
            <a:stretch>
              <a:fillRect/>
            </a:stretch>
          </a:blipFill>
        </p:spPr>
        <p:txBody>
          <a:bodyPr wrap="square" lIns="0" tIns="0" rIns="0" bIns="0" rtlCol="0"/>
          <a:lstStyle/>
          <a:p>
            <a:endParaRPr/>
          </a:p>
        </p:txBody>
      </p:sp>
      <p:sp>
        <p:nvSpPr>
          <p:cNvPr id="9" name="TextBox 8"/>
          <p:cNvSpPr txBox="1"/>
          <p:nvPr/>
        </p:nvSpPr>
        <p:spPr>
          <a:xfrm>
            <a:off x="914400" y="5382387"/>
            <a:ext cx="3561424" cy="369332"/>
          </a:xfrm>
          <a:prstGeom prst="rect">
            <a:avLst/>
          </a:prstGeom>
          <a:noFill/>
        </p:spPr>
        <p:txBody>
          <a:bodyPr wrap="none" rtlCol="0">
            <a:spAutoFit/>
          </a:bodyPr>
          <a:lstStyle/>
          <a:p>
            <a:r>
              <a:rPr lang="en-GB" dirty="0" smtClean="0"/>
              <a:t>4-cyano-4-pentylbiphenyl (</a:t>
            </a:r>
            <a:r>
              <a:rPr lang="en-GB" dirty="0" err="1" smtClean="0"/>
              <a:t>Nematic</a:t>
            </a:r>
            <a:r>
              <a:rPr lang="en-GB" dirty="0" smtClean="0"/>
              <a:t>)</a:t>
            </a:r>
            <a:endParaRPr lang="en-US" dirty="0"/>
          </a:p>
        </p:txBody>
      </p:sp>
      <p:sp>
        <p:nvSpPr>
          <p:cNvPr id="10" name="TextBox 9"/>
          <p:cNvSpPr txBox="1"/>
          <p:nvPr/>
        </p:nvSpPr>
        <p:spPr>
          <a:xfrm>
            <a:off x="5069924" y="5293232"/>
            <a:ext cx="3454535" cy="369332"/>
          </a:xfrm>
          <a:prstGeom prst="rect">
            <a:avLst/>
          </a:prstGeom>
          <a:noFill/>
        </p:spPr>
        <p:txBody>
          <a:bodyPr wrap="none" rtlCol="0">
            <a:spAutoFit/>
          </a:bodyPr>
          <a:lstStyle/>
          <a:p>
            <a:r>
              <a:rPr lang="en-GB" dirty="0" smtClean="0"/>
              <a:t>4-cyano-4-Octylbiphenyl (</a:t>
            </a:r>
            <a:r>
              <a:rPr lang="en-GB" dirty="0" err="1" smtClean="0"/>
              <a:t>Nematic</a:t>
            </a:r>
            <a:r>
              <a:rPr lang="en-GB" dirty="0" smtClean="0"/>
              <a:t>)</a:t>
            </a:r>
            <a:endParaRPr lang="en-US" dirty="0"/>
          </a:p>
        </p:txBody>
      </p:sp>
      <p:sp>
        <p:nvSpPr>
          <p:cNvPr id="11" name="TextBox 10"/>
          <p:cNvSpPr txBox="1"/>
          <p:nvPr/>
        </p:nvSpPr>
        <p:spPr>
          <a:xfrm>
            <a:off x="8305800" y="6473601"/>
            <a:ext cx="3207866" cy="369332"/>
          </a:xfrm>
          <a:prstGeom prst="rect">
            <a:avLst/>
          </a:prstGeom>
          <a:noFill/>
        </p:spPr>
        <p:txBody>
          <a:bodyPr wrap="none" rtlCol="0">
            <a:spAutoFit/>
          </a:bodyPr>
          <a:lstStyle/>
          <a:p>
            <a:r>
              <a:rPr lang="en-GB" dirty="0" smtClean="0"/>
              <a:t>Cholesterol acetate (cholesteric)</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16997</TotalTime>
  <Words>5093</Words>
  <Application>Microsoft Office PowerPoint</Application>
  <PresentationFormat>Widescreen</PresentationFormat>
  <Paragraphs>338</Paragraphs>
  <Slides>55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Book Antiqua</vt:lpstr>
      <vt:lpstr>Calibri</vt:lpstr>
      <vt:lpstr>Cambria Math</vt:lpstr>
      <vt:lpstr>新細明體</vt:lpstr>
      <vt:lpstr>Söhne</vt:lpstr>
      <vt:lpstr>Symbol</vt:lpstr>
      <vt:lpstr>Times New Roman</vt:lpstr>
      <vt:lpstr>Wingdings</vt:lpstr>
      <vt:lpstr>Office Theme</vt:lpstr>
      <vt:lpstr>  LIQUID CRYSTALS </vt:lpstr>
      <vt:lpstr>PowerPoint Presentation</vt:lpstr>
      <vt:lpstr>Fourth Sate of Matter</vt:lpstr>
      <vt:lpstr>Introduction</vt:lpstr>
      <vt:lpstr>PowerPoint Presentation</vt:lpstr>
      <vt:lpstr>Discovery of Liquid Crystal (LC)</vt:lpstr>
      <vt:lpstr>Like crystalline solids, LCs are anisotropic in nature</vt:lpstr>
      <vt:lpstr>Degree of Orders in LC</vt:lpstr>
      <vt:lpstr>PowerPoint Presentation</vt:lpstr>
      <vt:lpstr>Classification of Liquid Crystals</vt:lpstr>
      <vt:lpstr>1. Thermotropic Liquid Crystal</vt:lpstr>
      <vt:lpstr>Nematic Phase</vt:lpstr>
      <vt:lpstr>Cholesteryl phase or Chiral Nematic phase</vt:lpstr>
      <vt:lpstr>Smectic Phase:</vt:lpstr>
      <vt:lpstr>2. Lyotropic Liquid Crystal</vt:lpstr>
      <vt:lpstr>Change in Phase with Change in Concentration</vt:lpstr>
      <vt:lpstr>PowerPoint Presentation</vt:lpstr>
      <vt:lpstr>PowerPoint Presentation</vt:lpstr>
      <vt:lpstr> Applications of Liquid Crystals </vt:lpstr>
      <vt:lpstr>Application: Liquid Crystal Display (LCD)</vt:lpstr>
      <vt:lpstr>PowerPoint Presentation</vt:lpstr>
      <vt:lpstr>PowerPoint Presentation</vt:lpstr>
      <vt:lpstr>Advantages Of LCD</vt:lpstr>
      <vt:lpstr>Limitations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Rupa Rani Dey</dc:creator>
  <cp:lastModifiedBy>Ayyappa Bathinapatla</cp:lastModifiedBy>
  <cp:revision>45</cp:revision>
  <dcterms:created xsi:type="dcterms:W3CDTF">2020-11-09T08:34:27Z</dcterms:created>
  <dcterms:modified xsi:type="dcterms:W3CDTF">2023-12-28T02:48:22Z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2019-11-02T00:00:00Z</vt:filetime>
  </property>
  <property fmtid="{D5CDD505-2E9C-101B-9397-08002B2CF9AE}" pid="3" name="Creator">
    <vt:lpwstr>Microsoft® PowerPoint® 2016</vt:lpwstr>
  </property>
  <property fmtid="{D5CDD505-2E9C-101B-9397-08002B2CF9AE}" pid="4" name="LastSaved">
    <vt:filetime>2020-11-09T00:00:00Z</vt:filetime>
  </property>
</Properties>
</file>